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  <p:sldMasterId id="2147484077" r:id="rId5"/>
  </p:sldMasterIdLst>
  <p:notesMasterIdLst>
    <p:notesMasterId r:id="rId67"/>
  </p:notesMasterIdLst>
  <p:handoutMasterIdLst>
    <p:handoutMasterId r:id="rId68"/>
  </p:handoutMasterIdLst>
  <p:sldIdLst>
    <p:sldId id="256" r:id="rId6"/>
    <p:sldId id="518" r:id="rId7"/>
    <p:sldId id="519" r:id="rId8"/>
    <p:sldId id="504" r:id="rId9"/>
    <p:sldId id="545" r:id="rId10"/>
    <p:sldId id="505" r:id="rId11"/>
    <p:sldId id="506" r:id="rId12"/>
    <p:sldId id="558" r:id="rId13"/>
    <p:sldId id="559" r:id="rId14"/>
    <p:sldId id="512" r:id="rId15"/>
    <p:sldId id="520" r:id="rId16"/>
    <p:sldId id="513" r:id="rId17"/>
    <p:sldId id="556" r:id="rId18"/>
    <p:sldId id="575" r:id="rId19"/>
    <p:sldId id="514" r:id="rId20"/>
    <p:sldId id="560" r:id="rId21"/>
    <p:sldId id="561" r:id="rId22"/>
    <p:sldId id="562" r:id="rId23"/>
    <p:sldId id="563" r:id="rId24"/>
    <p:sldId id="576" r:id="rId25"/>
    <p:sldId id="564" r:id="rId26"/>
    <p:sldId id="566" r:id="rId27"/>
    <p:sldId id="567" r:id="rId28"/>
    <p:sldId id="549" r:id="rId29"/>
    <p:sldId id="515" r:id="rId30"/>
    <p:sldId id="521" r:id="rId31"/>
    <p:sldId id="523" r:id="rId32"/>
    <p:sldId id="525" r:id="rId33"/>
    <p:sldId id="553" r:id="rId34"/>
    <p:sldId id="550" r:id="rId35"/>
    <p:sldId id="524" r:id="rId36"/>
    <p:sldId id="568" r:id="rId37"/>
    <p:sldId id="526" r:id="rId38"/>
    <p:sldId id="529" r:id="rId39"/>
    <p:sldId id="554" r:id="rId40"/>
    <p:sldId id="527" r:id="rId41"/>
    <p:sldId id="528" r:id="rId42"/>
    <p:sldId id="569" r:id="rId43"/>
    <p:sldId id="570" r:id="rId44"/>
    <p:sldId id="531" r:id="rId45"/>
    <p:sldId id="533" r:id="rId46"/>
    <p:sldId id="571" r:id="rId47"/>
    <p:sldId id="572" r:id="rId48"/>
    <p:sldId id="534" r:id="rId49"/>
    <p:sldId id="542" r:id="rId50"/>
    <p:sldId id="532" r:id="rId51"/>
    <p:sldId id="573" r:id="rId52"/>
    <p:sldId id="507" r:id="rId53"/>
    <p:sldId id="577" r:id="rId54"/>
    <p:sldId id="536" r:id="rId55"/>
    <p:sldId id="537" r:id="rId56"/>
    <p:sldId id="578" r:id="rId57"/>
    <p:sldId id="510" r:id="rId58"/>
    <p:sldId id="511" r:id="rId59"/>
    <p:sldId id="574" r:id="rId60"/>
    <p:sldId id="538" r:id="rId61"/>
    <p:sldId id="540" r:id="rId62"/>
    <p:sldId id="541" r:id="rId63"/>
    <p:sldId id="516" r:id="rId64"/>
    <p:sldId id="544" r:id="rId65"/>
    <p:sldId id="539" r:id="rId66"/>
  </p:sldIdLst>
  <p:sldSz cx="9144000" cy="5143500" type="screen16x9"/>
  <p:notesSz cx="9939338" cy="6807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333399"/>
    <a:srgbClr val="CCECFF"/>
    <a:srgbClr val="000066"/>
    <a:srgbClr val="CCFFFF"/>
    <a:srgbClr val="FFEDB3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79" autoAdjust="0"/>
    <p:restoredTop sz="90340" autoAdjust="0"/>
  </p:normalViewPr>
  <p:slideViewPr>
    <p:cSldViewPr>
      <p:cViewPr varScale="1">
        <p:scale>
          <a:sx n="151" d="100"/>
          <a:sy n="151" d="100"/>
        </p:scale>
        <p:origin x="192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Schaffer" userId="4812082a-b6a6-4f1e-9840-3fab2c65df2b" providerId="ADAL" clId="{8D2CEB7B-CF89-4353-B3FF-CC5FF30D99E8}"/>
    <pc:docChg chg="modSld">
      <pc:chgData name="Andrea Schaffer" userId="4812082a-b6a6-4f1e-9840-3fab2c65df2b" providerId="ADAL" clId="{8D2CEB7B-CF89-4353-B3FF-CC5FF30D99E8}" dt="2022-02-04T02:51:56.420" v="33" actId="20577"/>
      <pc:docMkLst>
        <pc:docMk/>
      </pc:docMkLst>
      <pc:sldChg chg="modNotesTx">
        <pc:chgData name="Andrea Schaffer" userId="4812082a-b6a6-4f1e-9840-3fab2c65df2b" providerId="ADAL" clId="{8D2CEB7B-CF89-4353-B3FF-CC5FF30D99E8}" dt="2022-02-04T02:51:56.420" v="33" actId="20577"/>
        <pc:sldMkLst>
          <pc:docMk/>
          <pc:sldMk cId="643887984" sldId="57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F65CF9-528F-CA42-9240-05B8974386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97446-FF99-444E-BCEC-77B5C660D9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9275" y="0"/>
            <a:ext cx="4308475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F5BE262-CBDF-124B-99A8-72C6E05599D4}" type="datetime1">
              <a:rPr lang="en-US" altLang="en-US"/>
              <a:pPr>
                <a:defRPr/>
              </a:pPr>
              <a:t>10/26/22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91818-3BE5-114D-9F91-4238F4F567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F6A2D-411E-2D46-819C-77E31CA191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9275" y="6465888"/>
            <a:ext cx="4308475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342760A-1763-454E-A335-80ADCAF7A1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FA62E-D9B1-0F42-805E-A53782D45E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5481F-4DEE-6641-912C-1178A4503C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29275" y="0"/>
            <a:ext cx="4308475" cy="339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53704AFE-51AA-9346-97F7-6603BC9E8D6D}" type="datetime1">
              <a:rPr lang="en-US" altLang="en-US"/>
              <a:pPr>
                <a:defRPr/>
              </a:pPr>
              <a:t>10/26/22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44E35-B47A-BC49-9D68-81BECBF25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8662" cy="2552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5D3792A-4B9F-0C4B-A64B-672AB00F2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3775" y="3233738"/>
            <a:ext cx="7951788" cy="3062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A4B1-9AC0-894D-B912-90D05F70A8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65888"/>
            <a:ext cx="4306888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320DB-5FDD-1849-B4F4-3E69BE20B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29275" y="6465888"/>
            <a:ext cx="4308475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02A1B1F-240D-4642-AC57-A528B2EA5D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60" charset="-128"/>
        <a:cs typeface="ヒラギノ角ゴ Pro W3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7016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807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517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986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0360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978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678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234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Downside – hard to see seasonal effects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448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8842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421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171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958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2530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432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difference between </a:t>
            </a:r>
            <a:r>
              <a:rPr lang="en-US" dirty="0" err="1"/>
              <a:t>acf</a:t>
            </a:r>
            <a:r>
              <a:rPr lang="en-US" dirty="0"/>
              <a:t> and acf2!!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979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8848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6521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8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51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560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136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7057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82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 base plot vs other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820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 cases in 2020, FOX News Colorado? Bad = inconsistent y-axis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2A1B1F-240D-4642-AC57-A528B2EA5D5C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994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D3725B5-50DA-4F4A-8047-31E09E20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0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4926F19-95F8-1843-B3FE-F1F8BE7BDE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87875"/>
            <a:ext cx="2665412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98985" y="771550"/>
            <a:ext cx="6893495" cy="72008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00"/>
              </a:spcBef>
              <a:buNone/>
              <a:defRPr sz="1800" baseline="0">
                <a:latin typeface="Arial"/>
                <a:cs typeface="Arial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652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76D249FB-02C5-CE42-BD5F-0AF15760F8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4925" y="0"/>
            <a:ext cx="9215438" cy="5143500"/>
            <a:chOff x="-34924" y="0"/>
            <a:chExt cx="9215436" cy="6858000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0ABC8DE8-2A89-B44D-82F3-7EF5D7DA1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7770" y="0"/>
              <a:ext cx="3992742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AFE2D350-61B7-D741-81F3-CB8871BCE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924" y="0"/>
              <a:ext cx="5222694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8">
            <a:extLst>
              <a:ext uri="{FF2B5EF4-FFF2-40B4-BE49-F238E27FC236}">
                <a16:creationId xmlns:a16="http://schemas.microsoft.com/office/drawing/2014/main" id="{337F4096-1C11-FE4F-9308-BDB346B36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678363"/>
            <a:ext cx="27368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325041"/>
            <a:ext cx="8208962" cy="461665"/>
          </a:xfrm>
        </p:spPr>
        <p:txBody>
          <a:bodyPr/>
          <a:lstStyle>
            <a:lvl1pPr>
              <a:defRPr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468313" y="920353"/>
            <a:ext cx="8208962" cy="3455194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570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325041"/>
            <a:ext cx="8208962" cy="346472"/>
          </a:xfrm>
        </p:spPr>
        <p:txBody>
          <a:bodyPr/>
          <a:lstStyle>
            <a:lvl1pPr>
              <a:defRPr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10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75B22720-7121-E844-90B8-178DCBDB5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678363"/>
            <a:ext cx="27368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325041"/>
            <a:ext cx="8208962" cy="346472"/>
          </a:xfrm>
        </p:spPr>
        <p:txBody>
          <a:bodyPr/>
          <a:lstStyle>
            <a:lvl1pPr>
              <a:defRPr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468314" y="920353"/>
            <a:ext cx="4031679" cy="3455194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idx="11"/>
          </p:nvPr>
        </p:nvSpPr>
        <p:spPr>
          <a:xfrm>
            <a:off x="4644009" y="920353"/>
            <a:ext cx="4031679" cy="3455194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3143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baseline="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902223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E97DE17-2939-6143-936E-A51ACB56D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627461"/>
            <a:ext cx="183673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23730" y="796160"/>
            <a:ext cx="6696745" cy="606972"/>
          </a:xfrm>
        </p:spPr>
        <p:txBody>
          <a:bodyPr anchor="b"/>
          <a:lstStyle>
            <a:lvl1pPr>
              <a:defRPr b="1" i="0" baseline="0"/>
            </a:lvl1pPr>
          </a:lstStyle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42895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309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1334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67984" y="1131590"/>
            <a:ext cx="3960000" cy="30769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717275" y="1131590"/>
            <a:ext cx="3960000" cy="30769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13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7086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8D5FCE9F-E686-3E4A-A7F6-E09B4B22C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678363"/>
            <a:ext cx="27368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8313" y="325041"/>
            <a:ext cx="8208962" cy="346472"/>
          </a:xfrm>
        </p:spPr>
        <p:txBody>
          <a:bodyPr/>
          <a:lstStyle>
            <a:lvl1pPr>
              <a:defRPr baseline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0"/>
          </p:nvPr>
        </p:nvSpPr>
        <p:spPr>
          <a:xfrm>
            <a:off x="468314" y="920353"/>
            <a:ext cx="4031679" cy="3455194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idx="11"/>
          </p:nvPr>
        </p:nvSpPr>
        <p:spPr>
          <a:xfrm>
            <a:off x="4644009" y="920353"/>
            <a:ext cx="4031679" cy="3455194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750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A6CB4098-8A3C-F045-B28A-A15C3D0259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5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CEC42E-023C-7848-9CBD-0CC2617E8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3"/>
            <a:ext cx="9136063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B40DB38-F304-FF44-9DB1-F1656B82A4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050" y="627063"/>
            <a:ext cx="180975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5BE0D5B7-AC54-424D-8413-19B3341DE2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87875"/>
            <a:ext cx="2665412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98985" y="771550"/>
            <a:ext cx="6893495" cy="72008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00"/>
              </a:spcBef>
              <a:buNone/>
              <a:defRPr sz="1800" baseline="0">
                <a:latin typeface="Arial"/>
                <a:cs typeface="Arial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5177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67D10828-8E6F-694B-B1EB-5F4FB48500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91281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229158-2665-3141-BC60-89C607535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3"/>
            <a:ext cx="9136063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98985" y="771550"/>
            <a:ext cx="6893495" cy="72008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00"/>
              </a:spcBef>
              <a:buNone/>
              <a:defRPr sz="1800" baseline="0">
                <a:latin typeface="Arial"/>
                <a:cs typeface="Arial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6518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0E45ED00-2D53-EF4C-AD3D-A58571FA60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91281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6318C-56A3-4046-B7DE-5FF39A98BEEA}"/>
              </a:ext>
            </a:extLst>
          </p:cNvPr>
          <p:cNvSpPr/>
          <p:nvPr userDrawn="1"/>
        </p:nvSpPr>
        <p:spPr>
          <a:xfrm>
            <a:off x="0" y="627063"/>
            <a:ext cx="9144000" cy="2089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AU" altLang="en-US">
              <a:solidFill>
                <a:srgbClr val="FFFFFF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B1CEFCF-33B3-4E45-867C-2A08BDEA3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7063"/>
            <a:ext cx="9136063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98985" y="771550"/>
            <a:ext cx="6893495" cy="720080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600"/>
              </a:spcBef>
              <a:buNone/>
              <a:defRPr sz="1800" baseline="0">
                <a:latin typeface="Arial"/>
                <a:cs typeface="Arial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1195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8208962" cy="3095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18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67984" y="1131590"/>
            <a:ext cx="3960000" cy="30769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717275" y="1131590"/>
            <a:ext cx="3960000" cy="307694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589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76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75319B9B-850D-DD4E-9490-FCB73DEBD6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0"/>
            <a:ext cx="423386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A05ADF3-E6FF-1442-8F89-80FB1C9DA8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038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C943B31-B742-4548-906C-45B80E7422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87875"/>
            <a:ext cx="2665412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506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C8435099-5157-0D41-91FC-0A297D0099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0"/>
            <a:ext cx="30956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4CB847A0-CB38-4D4E-9677-B71D010EF0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0"/>
            <a:ext cx="61198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9354D18-D764-7442-8BFD-E72EEE7240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87875"/>
            <a:ext cx="2665412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48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EEB7307-F1DE-D041-89B1-C8F4A0D0C73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361950"/>
            <a:ext cx="822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5">
            <a:extLst>
              <a:ext uri="{FF2B5EF4-FFF2-40B4-BE49-F238E27FC236}">
                <a16:creationId xmlns:a16="http://schemas.microsoft.com/office/drawing/2014/main" id="{1D859C68-29DD-CE49-BEE8-0C975C28696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76250" y="1131888"/>
            <a:ext cx="8201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1846F6-AD4D-F64F-B176-8CF2DF40ED1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587875"/>
            <a:ext cx="2665412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07" r:id="rId4"/>
    <p:sldLayoutId id="2147484296" r:id="rId5"/>
    <p:sldLayoutId id="2147484297" r:id="rId6"/>
    <p:sldLayoutId id="2147484298" r:id="rId7"/>
    <p:sldLayoutId id="2147484308" r:id="rId8"/>
    <p:sldLayoutId id="2147484309" r:id="rId9"/>
    <p:sldLayoutId id="2147484310" r:id="rId10"/>
    <p:sldLayoutId id="2147484299" r:id="rId11"/>
    <p:sldLayoutId id="2147484311" r:id="rId12"/>
    <p:sldLayoutId id="2147484300" r:id="rId13"/>
    <p:sldLayoutId id="2147484313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69875" indent="-269875" algn="l" rtl="0" eaLnBrk="0" fontAlgn="base" hangingPunct="0">
        <a:spcBef>
          <a:spcPts val="12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539750" indent="-269875" algn="l" rtl="0" eaLnBrk="0" fontAlgn="base" hangingPunct="0">
        <a:spcBef>
          <a:spcPts val="900"/>
        </a:spcBef>
        <a:spcAft>
          <a:spcPct val="0"/>
        </a:spcAft>
        <a:buFont typeface="Lucida Grande" panose="020B0600040502020204" pitchFamily="34" charset="0"/>
        <a:buChar char="–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3pPr>
      <a:lvl4pPr marL="809625" indent="-269875" algn="l" rtl="0" eaLnBrk="0" fontAlgn="base" hangingPunct="0">
        <a:spcBef>
          <a:spcPts val="600"/>
        </a:spcBef>
        <a:spcAft>
          <a:spcPct val="0"/>
        </a:spcAft>
        <a:buFont typeface="Lucida Grande" panose="020B0600040502020204" pitchFamily="34" charset="0"/>
        <a:buChar char="»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4pPr>
      <a:lvl5pPr marL="1079500" indent="-269875" algn="l" rtl="0" eaLnBrk="0" fontAlgn="base" hangingPunct="0">
        <a:spcBef>
          <a:spcPts val="60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E6A79B8B-550D-7943-B706-62B97A4D3D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68313" y="361950"/>
            <a:ext cx="822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5">
            <a:extLst>
              <a:ext uri="{FF2B5EF4-FFF2-40B4-BE49-F238E27FC236}">
                <a16:creationId xmlns:a16="http://schemas.microsoft.com/office/drawing/2014/main" id="{A54F98B5-5968-2646-A892-47BF32AA3C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76250" y="1131888"/>
            <a:ext cx="82010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1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269875" indent="-269875" algn="l" rtl="0" eaLnBrk="0" fontAlgn="base" hangingPunct="0">
        <a:spcBef>
          <a:spcPts val="12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2pPr>
      <a:lvl3pPr marL="539750" indent="-269875" algn="l" rtl="0" eaLnBrk="0" fontAlgn="base" hangingPunct="0">
        <a:spcBef>
          <a:spcPts val="900"/>
        </a:spcBef>
        <a:spcAft>
          <a:spcPct val="0"/>
        </a:spcAft>
        <a:buFont typeface="Lucida Grande" panose="020B0600040502020204" pitchFamily="34" charset="0"/>
        <a:buChar char="–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3pPr>
      <a:lvl4pPr marL="809625" indent="-269875" algn="l" rtl="0" eaLnBrk="0" fontAlgn="base" hangingPunct="0">
        <a:spcBef>
          <a:spcPts val="600"/>
        </a:spcBef>
        <a:spcAft>
          <a:spcPct val="0"/>
        </a:spcAft>
        <a:buFont typeface="Lucida Grande" panose="020B0600040502020204" pitchFamily="34" charset="0"/>
        <a:buChar char="»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4pPr>
      <a:lvl5pPr marL="1079500" indent="-269875" algn="l" rtl="0" eaLnBrk="0" fontAlgn="base" hangingPunct="0">
        <a:spcBef>
          <a:spcPts val="600"/>
        </a:spcBef>
        <a:spcAft>
          <a:spcPct val="0"/>
        </a:spcAft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ヒラギノ角ゴ Pro W3" pitchFamily="-60" charset="-128"/>
          <a:cs typeface="ヒラギノ角ゴ Pro W3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6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10.png"/><Relationship Id="rId7" Type="http://schemas.openxmlformats.org/officeDocument/2006/relationships/image" Target="../media/image1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68.svg"/><Relationship Id="rId4" Type="http://schemas.openxmlformats.org/officeDocument/2006/relationships/image" Target="../media/image220.png"/><Relationship Id="rId9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600.png"/><Relationship Id="rId7" Type="http://schemas.openxmlformats.org/officeDocument/2006/relationships/image" Target="../media/image1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68.svg"/><Relationship Id="rId4" Type="http://schemas.openxmlformats.org/officeDocument/2006/relationships/image" Target="../media/image240.png"/><Relationship Id="rId9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860.png"/><Relationship Id="rId9" Type="http://schemas.openxmlformats.org/officeDocument/2006/relationships/image" Target="../media/image20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svg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4C3FAA-E127-D642-AAB3-B26969EBA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5796" y="789552"/>
            <a:ext cx="5022558" cy="972108"/>
          </a:xfrm>
        </p:spPr>
        <p:txBody>
          <a:bodyPr/>
          <a:lstStyle/>
          <a:p>
            <a:r>
              <a:rPr lang="en-US" sz="2100" dirty="0"/>
              <a:t>HDAT 9700</a:t>
            </a:r>
          </a:p>
          <a:p>
            <a:r>
              <a:rPr lang="en-US" sz="2100" dirty="0"/>
              <a:t>Time series analysis</a:t>
            </a:r>
          </a:p>
          <a:p>
            <a:r>
              <a:rPr lang="en-US" sz="1350" b="0" i="1" dirty="0">
                <a:solidFill>
                  <a:schemeClr val="bg1">
                    <a:lumMod val="50000"/>
                  </a:schemeClr>
                </a:solidFill>
              </a:rPr>
              <a:t>Online tutorial</a:t>
            </a:r>
          </a:p>
        </p:txBody>
      </p:sp>
    </p:spTree>
    <p:extLst>
      <p:ext uri="{BB962C8B-B14F-4D97-AF65-F5344CB8AC3E}">
        <p14:creationId xmlns:p14="http://schemas.microsoft.com/office/powerpoint/2010/main" val="2755047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2562-0C2E-4997-8B85-355FF29D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Working with time series data in R – </a:t>
            </a:r>
            <a:r>
              <a:rPr lang="en-AU" sz="2800" dirty="0" err="1">
                <a:solidFill>
                  <a:srgbClr val="002060"/>
                </a:solidFill>
              </a:rPr>
              <a:t>ts</a:t>
            </a:r>
            <a:r>
              <a:rPr lang="en-AU" sz="2800" dirty="0">
                <a:solidFill>
                  <a:srgbClr val="002060"/>
                </a:solidFill>
              </a:rPr>
              <a:t>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D3C0B-3057-4AB3-B5ED-910847B6D016}"/>
              </a:ext>
            </a:extLst>
          </p:cNvPr>
          <p:cNvSpPr txBox="1"/>
          <p:nvPr/>
        </p:nvSpPr>
        <p:spPr>
          <a:xfrm>
            <a:off x="468313" y="994672"/>
            <a:ext cx="8496944" cy="38348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</a:t>
            </a:r>
            <a:r>
              <a:rPr kumimoji="0" lang="en-AU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ta.ts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&lt;- </a:t>
            </a: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(data, start=, end=, frequency=)</a:t>
            </a:r>
            <a:endParaRPr kumimoji="0" lang="en-AU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400" dirty="0">
                <a:latin typeface="+mn-lt"/>
                <a:ea typeface="+mn-ea"/>
              </a:rPr>
              <a:t>Examples – monthly data:</a:t>
            </a:r>
          </a:p>
          <a:p>
            <a:pPr marL="342900" marR="0" indent="-1619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data.ts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&lt;- </a:t>
            </a: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(data, start=c(2005,1), end=c(2009,12), frequency=12)</a:t>
            </a:r>
          </a:p>
          <a:p>
            <a:pPr marL="342900" marR="0" indent="-1619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161925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data.ts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&lt;- </a:t>
            </a: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(data[,2], start=c(2005,1), end=c(2009,12), frequency=12)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endParaRPr lang="en-AU" sz="14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1200"/>
              </a:spcAft>
            </a:pPr>
            <a:r>
              <a:rPr lang="en-AU" sz="1400" dirty="0">
                <a:latin typeface="+mn-lt"/>
                <a:ea typeface="+mn-ea"/>
                <a:cs typeface="Courier New" panose="02070309020205020404" pitchFamily="49" charset="0"/>
              </a:rPr>
              <a:t>Example – yearly data:</a:t>
            </a:r>
            <a:endParaRPr lang="en-AU" sz="14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342900" indent="-161925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data.ts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&lt;- </a:t>
            </a: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(data, start=2005, end=2009, frequency=1)</a:t>
            </a:r>
          </a:p>
          <a:p>
            <a:pPr marL="342900" indent="-161925" eaLnBrk="1" fontAlgn="auto" hangingPunct="1">
              <a:spcBef>
                <a:spcPct val="20000"/>
              </a:spcBef>
              <a:spcAft>
                <a:spcPts val="0"/>
              </a:spcAft>
            </a:pPr>
            <a:endParaRPr lang="en-AU" sz="1400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342900" indent="-342900" eaLnBrk="1" fontAlgn="auto" hangingPunct="1">
              <a:spcBef>
                <a:spcPct val="20000"/>
              </a:spcBef>
              <a:spcAft>
                <a:spcPts val="1200"/>
              </a:spcAft>
            </a:pPr>
            <a:r>
              <a:rPr lang="en-AU" sz="1400" dirty="0">
                <a:latin typeface="+mn-lt"/>
                <a:ea typeface="+mn-ea"/>
                <a:cs typeface="Courier New" panose="02070309020205020404" pitchFamily="49" charset="0"/>
              </a:rPr>
              <a:t>Example – quarterly data</a:t>
            </a:r>
          </a:p>
          <a:p>
            <a:pPr marL="342900" indent="-161925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data.ts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&lt;- </a:t>
            </a:r>
            <a:r>
              <a:rPr lang="en-AU" sz="14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</a:t>
            </a:r>
            <a:r>
              <a:rPr lang="en-AU" sz="14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(data, start=c(2005,1), end=c(2009,4), frequency=4)</a:t>
            </a:r>
          </a:p>
          <a:p>
            <a:pPr marL="342900" indent="-342900" eaLnBrk="1" fontAlgn="auto" hangingPunct="1">
              <a:spcBef>
                <a:spcPct val="20000"/>
              </a:spcBef>
              <a:spcAft>
                <a:spcPts val="0"/>
              </a:spcAft>
            </a:pPr>
            <a:endParaRPr lang="en-AU" sz="1200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70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1E31-C58C-4808-A1C8-0E70EC7C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Working with time series data in R – </a:t>
            </a:r>
            <a:r>
              <a:rPr lang="en-AU" sz="2800" dirty="0" err="1">
                <a:solidFill>
                  <a:srgbClr val="002060"/>
                </a:solidFill>
              </a:rPr>
              <a:t>ts</a:t>
            </a:r>
            <a:r>
              <a:rPr lang="en-AU" sz="2800" dirty="0">
                <a:solidFill>
                  <a:srgbClr val="002060"/>
                </a:solidFill>
              </a:rPr>
              <a:t>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E60EC-7BFB-4EE1-901B-3E73A97B3AD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131888"/>
            <a:ext cx="3239591" cy="3095625"/>
          </a:xfrm>
        </p:spPr>
        <p:txBody>
          <a:bodyPr/>
          <a:lstStyle/>
          <a:p>
            <a:pPr marL="180975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 component is held in an “index”, that indicates the relative position of each observation in the </a:t>
            </a:r>
            <a:r>
              <a:rPr lang="en-AU" sz="1800" dirty="0" err="1">
                <a:ea typeface="+mn-ea"/>
                <a:cs typeface="+mn-cs"/>
              </a:rPr>
              <a:t>ts</a:t>
            </a:r>
            <a:r>
              <a:rPr lang="en-AU" sz="1800" dirty="0">
                <a:ea typeface="+mn-ea"/>
                <a:cs typeface="+mn-cs"/>
              </a:rPr>
              <a:t> </a:t>
            </a:r>
            <a:r>
              <a:rPr kumimoji="0" lang="en-AU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AU" sz="1600" dirty="0">
              <a:latin typeface="+mn-lt"/>
              <a:ea typeface="+mn-ea"/>
            </a:endParaRPr>
          </a:p>
          <a:p>
            <a:pPr marL="180975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access the index use: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AU" sz="1600" dirty="0">
              <a:latin typeface="+mn-lt"/>
              <a:ea typeface="+mn-ea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time(</a:t>
            </a:r>
            <a:r>
              <a:rPr lang="en-AU" sz="1600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data.ts</a:t>
            </a:r>
            <a:r>
              <a:rPr lang="en-AU" sz="16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dirty="0">
                <a:ea typeface="+mn-ea"/>
                <a:cs typeface="+mn-cs"/>
              </a:rPr>
              <a:t>OR</a:t>
            </a:r>
            <a:endParaRPr lang="en-AU" sz="1600" dirty="0">
              <a:latin typeface="+mn-lt"/>
              <a:ea typeface="+mn-ea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as.yearmon</a:t>
            </a:r>
            <a:r>
              <a:rPr lang="en-AU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(time(</a:t>
            </a:r>
            <a:r>
              <a:rPr lang="en-AU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data.ts</a:t>
            </a:r>
            <a:r>
              <a:rPr lang="en-AU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))</a:t>
            </a:r>
            <a:endParaRPr kumimoji="0" lang="en-AU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E0AB3-AA51-402B-86DB-DD97888CD750}"/>
              </a:ext>
            </a:extLst>
          </p:cNvPr>
          <p:cNvSpPr txBox="1"/>
          <p:nvPr/>
        </p:nvSpPr>
        <p:spPr>
          <a:xfrm>
            <a:off x="2286000" y="-1236839"/>
            <a:ext cx="4572000" cy="1194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lang="en-AU" sz="2400" b="1" dirty="0">
              <a:latin typeface="Sommet bold"/>
              <a:ea typeface="+mn-ea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19052-1030-4B10-A12D-8972C499D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065427"/>
            <a:ext cx="4621535" cy="1961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556B5-8775-4EF3-924B-1E4C35446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449" y="3114888"/>
            <a:ext cx="4736113" cy="17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3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370A-1D55-4D0A-9F73-A6F2C8A7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Visualisation</a:t>
            </a:r>
            <a:endParaRPr lang="en-AU" sz="24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7434B-750E-4AD7-96DE-EFB5EA8D7D6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347615"/>
            <a:ext cx="2879551" cy="1584176"/>
          </a:xfrm>
        </p:spPr>
        <p:txBody>
          <a:bodyPr/>
          <a:lstStyle/>
          <a:p>
            <a:pPr marL="174625" indent="-174625"/>
            <a:r>
              <a:rPr lang="en-AU" sz="2400" b="1" dirty="0">
                <a:cs typeface="Courier New" panose="02070309020205020404" pitchFamily="49" charset="0"/>
              </a:rPr>
              <a:t>Always</a:t>
            </a:r>
            <a:r>
              <a:rPr lang="en-AU" sz="2400" dirty="0">
                <a:cs typeface="Courier New" panose="02070309020205020404" pitchFamily="49" charset="0"/>
              </a:rPr>
              <a:t> start by visualising your data!!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9AC18-30E4-4CAC-9869-5C8FD55A35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5"/>
          <a:stretch/>
        </p:blipFill>
        <p:spPr>
          <a:xfrm>
            <a:off x="3203847" y="483519"/>
            <a:ext cx="5653055" cy="40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3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0CDF-86DB-4594-BBA8-0FDB4743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40" y="294745"/>
            <a:ext cx="8229600" cy="492443"/>
          </a:xfrm>
        </p:spPr>
        <p:txBody>
          <a:bodyPr/>
          <a:lstStyle/>
          <a:p>
            <a:r>
              <a:rPr lang="en-US" sz="3200" dirty="0">
                <a:solidFill>
                  <a:srgbClr val="002060"/>
                </a:solidFill>
              </a:rPr>
              <a:t>What makes a good figure?</a:t>
            </a:r>
            <a:endParaRPr lang="en-AU" sz="32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7BD5A-F674-477C-906D-418D03B94A31}"/>
              </a:ext>
            </a:extLst>
          </p:cNvPr>
          <p:cNvSpPr txBox="1"/>
          <p:nvPr/>
        </p:nvSpPr>
        <p:spPr>
          <a:xfrm>
            <a:off x="1339449" y="1277920"/>
            <a:ext cx="7553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Figure 1. Monthly Time Series of Alprazolam Prescriptions per 100 000 Australian Population</a:t>
            </a:r>
            <a:endParaRPr lang="en-US" alt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New picture">
            <a:extLst>
              <a:ext uri="{FF2B5EF4-FFF2-40B4-BE49-F238E27FC236}">
                <a16:creationId xmlns:a16="http://schemas.microsoft.com/office/drawing/2014/main" id="{B54F23B9-831C-4A9E-BD7D-794DE7B82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45"/>
          <a:stretch/>
        </p:blipFill>
        <p:spPr bwMode="auto">
          <a:xfrm>
            <a:off x="1140149" y="1586948"/>
            <a:ext cx="3672408" cy="240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5620A7-EADA-495E-8DE5-1D05C1EC464B}"/>
              </a:ext>
            </a:extLst>
          </p:cNvPr>
          <p:cNvSpPr txBox="1"/>
          <p:nvPr/>
        </p:nvSpPr>
        <p:spPr>
          <a:xfrm>
            <a:off x="1227671" y="4011561"/>
            <a:ext cx="7392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Legend. The rescheduling was announced on June 28, 2013, whereas the rescheduling took effect on February 1, 2014.</a:t>
            </a:r>
            <a:endParaRPr lang="en-AU" sz="1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11417F-0653-41EE-9D77-F6C4E790B03C}"/>
              </a:ext>
            </a:extLst>
          </p:cNvPr>
          <p:cNvSpPr/>
          <p:nvPr/>
        </p:nvSpPr>
        <p:spPr>
          <a:xfrm>
            <a:off x="1294550" y="1287674"/>
            <a:ext cx="879715" cy="348840"/>
          </a:xfrm>
          <a:custGeom>
            <a:avLst/>
            <a:gdLst>
              <a:gd name="connsiteX0" fmla="*/ 0 w 879715"/>
              <a:gd name="connsiteY0" fmla="*/ 174420 h 348840"/>
              <a:gd name="connsiteX1" fmla="*/ 439858 w 879715"/>
              <a:gd name="connsiteY1" fmla="*/ 0 h 348840"/>
              <a:gd name="connsiteX2" fmla="*/ 879716 w 879715"/>
              <a:gd name="connsiteY2" fmla="*/ 174420 h 348840"/>
              <a:gd name="connsiteX3" fmla="*/ 439858 w 879715"/>
              <a:gd name="connsiteY3" fmla="*/ 348840 h 348840"/>
              <a:gd name="connsiteX4" fmla="*/ 0 w 879715"/>
              <a:gd name="connsiteY4" fmla="*/ 174420 h 3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715" h="348840" extrusionOk="0">
                <a:moveTo>
                  <a:pt x="0" y="174420"/>
                </a:moveTo>
                <a:cubicBezTo>
                  <a:pt x="771" y="72290"/>
                  <a:pt x="210962" y="11303"/>
                  <a:pt x="439858" y="0"/>
                </a:cubicBezTo>
                <a:cubicBezTo>
                  <a:pt x="667418" y="-5810"/>
                  <a:pt x="882698" y="67635"/>
                  <a:pt x="879716" y="174420"/>
                </a:cubicBezTo>
                <a:cubicBezTo>
                  <a:pt x="901308" y="256478"/>
                  <a:pt x="678077" y="360836"/>
                  <a:pt x="439858" y="348840"/>
                </a:cubicBezTo>
                <a:cubicBezTo>
                  <a:pt x="195088" y="354892"/>
                  <a:pt x="3424" y="267739"/>
                  <a:pt x="0" y="17442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7138E-D785-4F54-B773-75EC2900395A}"/>
              </a:ext>
            </a:extLst>
          </p:cNvPr>
          <p:cNvSpPr txBox="1"/>
          <p:nvPr/>
        </p:nvSpPr>
        <p:spPr>
          <a:xfrm>
            <a:off x="761762" y="951969"/>
            <a:ext cx="137495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Figure label</a:t>
            </a:r>
            <a:endParaRPr kumimoji="0" lang="en-AU" sz="16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FE2050-40EF-4B65-9301-45021E3B75C8}"/>
              </a:ext>
            </a:extLst>
          </p:cNvPr>
          <p:cNvSpPr/>
          <p:nvPr/>
        </p:nvSpPr>
        <p:spPr>
          <a:xfrm>
            <a:off x="2125556" y="1282280"/>
            <a:ext cx="756084" cy="348840"/>
          </a:xfrm>
          <a:custGeom>
            <a:avLst/>
            <a:gdLst>
              <a:gd name="connsiteX0" fmla="*/ 0 w 756084"/>
              <a:gd name="connsiteY0" fmla="*/ 174420 h 348840"/>
              <a:gd name="connsiteX1" fmla="*/ 378042 w 756084"/>
              <a:gd name="connsiteY1" fmla="*/ 0 h 348840"/>
              <a:gd name="connsiteX2" fmla="*/ 756084 w 756084"/>
              <a:gd name="connsiteY2" fmla="*/ 174420 h 348840"/>
              <a:gd name="connsiteX3" fmla="*/ 378042 w 756084"/>
              <a:gd name="connsiteY3" fmla="*/ 348840 h 348840"/>
              <a:gd name="connsiteX4" fmla="*/ 0 w 756084"/>
              <a:gd name="connsiteY4" fmla="*/ 174420 h 348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084" h="348840" extrusionOk="0">
                <a:moveTo>
                  <a:pt x="0" y="174420"/>
                </a:moveTo>
                <a:cubicBezTo>
                  <a:pt x="2559" y="58840"/>
                  <a:pt x="186931" y="14238"/>
                  <a:pt x="378042" y="0"/>
                </a:cubicBezTo>
                <a:cubicBezTo>
                  <a:pt x="571462" y="-5810"/>
                  <a:pt x="759066" y="67635"/>
                  <a:pt x="756084" y="174420"/>
                </a:cubicBezTo>
                <a:cubicBezTo>
                  <a:pt x="766386" y="263941"/>
                  <a:pt x="585271" y="352810"/>
                  <a:pt x="378042" y="348840"/>
                </a:cubicBezTo>
                <a:cubicBezTo>
                  <a:pt x="167412" y="354892"/>
                  <a:pt x="3424" y="267739"/>
                  <a:pt x="0" y="174420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FDC405-ED24-4A0F-B045-4A784E0072DC}"/>
              </a:ext>
            </a:extLst>
          </p:cNvPr>
          <p:cNvSpPr txBox="1"/>
          <p:nvPr/>
        </p:nvSpPr>
        <p:spPr>
          <a:xfrm>
            <a:off x="2624142" y="958152"/>
            <a:ext cx="282849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Clear indication of frequency</a:t>
            </a:r>
            <a:endParaRPr kumimoji="0" lang="en-AU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6BB373-1FCB-48B4-9175-89210BD16F52}"/>
              </a:ext>
            </a:extLst>
          </p:cNvPr>
          <p:cNvSpPr/>
          <p:nvPr/>
        </p:nvSpPr>
        <p:spPr>
          <a:xfrm>
            <a:off x="1202821" y="3921234"/>
            <a:ext cx="1730823" cy="551991"/>
          </a:xfrm>
          <a:custGeom>
            <a:avLst/>
            <a:gdLst>
              <a:gd name="connsiteX0" fmla="*/ 0 w 1730823"/>
              <a:gd name="connsiteY0" fmla="*/ 275996 h 551991"/>
              <a:gd name="connsiteX1" fmla="*/ 865412 w 1730823"/>
              <a:gd name="connsiteY1" fmla="*/ 0 h 551991"/>
              <a:gd name="connsiteX2" fmla="*/ 1730824 w 1730823"/>
              <a:gd name="connsiteY2" fmla="*/ 275996 h 551991"/>
              <a:gd name="connsiteX3" fmla="*/ 865412 w 1730823"/>
              <a:gd name="connsiteY3" fmla="*/ 551992 h 551991"/>
              <a:gd name="connsiteX4" fmla="*/ 0 w 1730823"/>
              <a:gd name="connsiteY4" fmla="*/ 275996 h 551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0823" h="551991" extrusionOk="0">
                <a:moveTo>
                  <a:pt x="0" y="275996"/>
                </a:moveTo>
                <a:cubicBezTo>
                  <a:pt x="8286" y="61238"/>
                  <a:pt x="421161" y="27149"/>
                  <a:pt x="865412" y="0"/>
                </a:cubicBezTo>
                <a:cubicBezTo>
                  <a:pt x="1328244" y="-5718"/>
                  <a:pt x="1738237" y="97577"/>
                  <a:pt x="1730824" y="275996"/>
                </a:cubicBezTo>
                <a:cubicBezTo>
                  <a:pt x="1740064" y="422316"/>
                  <a:pt x="1321623" y="607396"/>
                  <a:pt x="865412" y="551992"/>
                </a:cubicBezTo>
                <a:cubicBezTo>
                  <a:pt x="383235" y="565860"/>
                  <a:pt x="16007" y="414345"/>
                  <a:pt x="0" y="275996"/>
                </a:cubicBezTo>
                <a:close/>
              </a:path>
            </a:pathLst>
          </a:custGeom>
          <a:noFill/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9FC0BC-BC63-4BF2-BB40-E984B967B3EC}"/>
              </a:ext>
            </a:extLst>
          </p:cNvPr>
          <p:cNvSpPr txBox="1"/>
          <p:nvPr/>
        </p:nvSpPr>
        <p:spPr>
          <a:xfrm>
            <a:off x="2807630" y="4364073"/>
            <a:ext cx="1821657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Extra information in legend</a:t>
            </a:r>
            <a:endParaRPr kumimoji="0" lang="en-AU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D8B840-27E4-43EC-8B6B-0C9A703FD383}"/>
              </a:ext>
            </a:extLst>
          </p:cNvPr>
          <p:cNvSpPr/>
          <p:nvPr/>
        </p:nvSpPr>
        <p:spPr>
          <a:xfrm rot="5400000">
            <a:off x="494516" y="2488335"/>
            <a:ext cx="1466310" cy="470854"/>
          </a:xfrm>
          <a:custGeom>
            <a:avLst/>
            <a:gdLst>
              <a:gd name="connsiteX0" fmla="*/ 0 w 1466310"/>
              <a:gd name="connsiteY0" fmla="*/ 235427 h 470854"/>
              <a:gd name="connsiteX1" fmla="*/ 733155 w 1466310"/>
              <a:gd name="connsiteY1" fmla="*/ 0 h 470854"/>
              <a:gd name="connsiteX2" fmla="*/ 1466310 w 1466310"/>
              <a:gd name="connsiteY2" fmla="*/ 235427 h 470854"/>
              <a:gd name="connsiteX3" fmla="*/ 733155 w 1466310"/>
              <a:gd name="connsiteY3" fmla="*/ 470854 h 470854"/>
              <a:gd name="connsiteX4" fmla="*/ 0 w 1466310"/>
              <a:gd name="connsiteY4" fmla="*/ 235427 h 47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310" h="470854" extrusionOk="0">
                <a:moveTo>
                  <a:pt x="0" y="235427"/>
                </a:moveTo>
                <a:cubicBezTo>
                  <a:pt x="6059" y="59826"/>
                  <a:pt x="340090" y="9542"/>
                  <a:pt x="733155" y="0"/>
                </a:cubicBezTo>
                <a:cubicBezTo>
                  <a:pt x="1132498" y="-2105"/>
                  <a:pt x="1471524" y="87122"/>
                  <a:pt x="1466310" y="235427"/>
                </a:cubicBezTo>
                <a:cubicBezTo>
                  <a:pt x="1512199" y="335119"/>
                  <a:pt x="1131706" y="487057"/>
                  <a:pt x="733155" y="470854"/>
                </a:cubicBezTo>
                <a:cubicBezTo>
                  <a:pt x="321105" y="494303"/>
                  <a:pt x="14208" y="352953"/>
                  <a:pt x="0" y="235427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4DCF1-37DB-49DB-B418-CA27CFE4499A}"/>
              </a:ext>
            </a:extLst>
          </p:cNvPr>
          <p:cNvSpPr txBox="1"/>
          <p:nvPr/>
        </p:nvSpPr>
        <p:spPr>
          <a:xfrm rot="16200000">
            <a:off x="-297954" y="2431375"/>
            <a:ext cx="199519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sz="1600" dirty="0">
                <a:solidFill>
                  <a:schemeClr val="accent2"/>
                </a:solidFill>
                <a:latin typeface="+mn-lt"/>
                <a:ea typeface="+mn-ea"/>
              </a:rPr>
              <a:t>Axis clearly labelled, units clear</a:t>
            </a:r>
            <a:endParaRPr kumimoji="0" lang="en-AU" sz="1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" name="New picture">
            <a:extLst>
              <a:ext uri="{FF2B5EF4-FFF2-40B4-BE49-F238E27FC236}">
                <a16:creationId xmlns:a16="http://schemas.microsoft.com/office/drawing/2014/main" id="{E8233BA4-C67A-49C6-8839-936C1F4F3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0" t="33303" r="-1421" b="33942"/>
          <a:stretch/>
        </p:blipFill>
        <p:spPr bwMode="auto">
          <a:xfrm>
            <a:off x="4875651" y="1541111"/>
            <a:ext cx="3744416" cy="240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BCD39E3-7379-4DC3-B1C7-D782FC90B709}"/>
              </a:ext>
            </a:extLst>
          </p:cNvPr>
          <p:cNvSpPr/>
          <p:nvPr/>
        </p:nvSpPr>
        <p:spPr>
          <a:xfrm rot="5400000">
            <a:off x="4431138" y="2434996"/>
            <a:ext cx="1080119" cy="443470"/>
          </a:xfrm>
          <a:custGeom>
            <a:avLst/>
            <a:gdLst>
              <a:gd name="connsiteX0" fmla="*/ 0 w 1080119"/>
              <a:gd name="connsiteY0" fmla="*/ 221735 h 443470"/>
              <a:gd name="connsiteX1" fmla="*/ 540060 w 1080119"/>
              <a:gd name="connsiteY1" fmla="*/ 0 h 443470"/>
              <a:gd name="connsiteX2" fmla="*/ 1080120 w 1080119"/>
              <a:gd name="connsiteY2" fmla="*/ 221735 h 443470"/>
              <a:gd name="connsiteX3" fmla="*/ 540060 w 1080119"/>
              <a:gd name="connsiteY3" fmla="*/ 443470 h 443470"/>
              <a:gd name="connsiteX4" fmla="*/ 0 w 1080119"/>
              <a:gd name="connsiteY4" fmla="*/ 221735 h 44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19" h="443470" extrusionOk="0">
                <a:moveTo>
                  <a:pt x="0" y="221735"/>
                </a:moveTo>
                <a:cubicBezTo>
                  <a:pt x="1384" y="88861"/>
                  <a:pt x="248098" y="5079"/>
                  <a:pt x="540060" y="0"/>
                </a:cubicBezTo>
                <a:cubicBezTo>
                  <a:pt x="824008" y="-5414"/>
                  <a:pt x="1086300" y="77606"/>
                  <a:pt x="1080120" y="221735"/>
                </a:cubicBezTo>
                <a:cubicBezTo>
                  <a:pt x="1084966" y="340993"/>
                  <a:pt x="829207" y="466709"/>
                  <a:pt x="540060" y="443470"/>
                </a:cubicBezTo>
                <a:cubicBezTo>
                  <a:pt x="239050" y="452480"/>
                  <a:pt x="10589" y="334882"/>
                  <a:pt x="0" y="221735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C4586D-83FC-4440-98A5-980547D70983}"/>
              </a:ext>
            </a:extLst>
          </p:cNvPr>
          <p:cNvSpPr txBox="1"/>
          <p:nvPr/>
        </p:nvSpPr>
        <p:spPr>
          <a:xfrm>
            <a:off x="0" y="4874196"/>
            <a:ext cx="2690160" cy="26930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1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Schaffer et al. 2016. </a:t>
            </a:r>
            <a:r>
              <a:rPr kumimoji="0" lang="en-US" sz="115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JAMA Intern Med</a:t>
            </a:r>
            <a:endParaRPr kumimoji="0" lang="en-AU" sz="115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A79602D-3CD1-47F4-9C17-08375286FF5D}"/>
              </a:ext>
            </a:extLst>
          </p:cNvPr>
          <p:cNvSpPr/>
          <p:nvPr/>
        </p:nvSpPr>
        <p:spPr>
          <a:xfrm rot="10800000">
            <a:off x="6908807" y="1239360"/>
            <a:ext cx="1878500" cy="391759"/>
          </a:xfrm>
          <a:custGeom>
            <a:avLst/>
            <a:gdLst>
              <a:gd name="connsiteX0" fmla="*/ 0 w 1878500"/>
              <a:gd name="connsiteY0" fmla="*/ 195880 h 391759"/>
              <a:gd name="connsiteX1" fmla="*/ 939250 w 1878500"/>
              <a:gd name="connsiteY1" fmla="*/ 0 h 391759"/>
              <a:gd name="connsiteX2" fmla="*/ 1878500 w 1878500"/>
              <a:gd name="connsiteY2" fmla="*/ 195880 h 391759"/>
              <a:gd name="connsiteX3" fmla="*/ 939250 w 1878500"/>
              <a:gd name="connsiteY3" fmla="*/ 391760 h 391759"/>
              <a:gd name="connsiteX4" fmla="*/ 0 w 1878500"/>
              <a:gd name="connsiteY4" fmla="*/ 195880 h 39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8500" h="391759" extrusionOk="0">
                <a:moveTo>
                  <a:pt x="0" y="195880"/>
                </a:moveTo>
                <a:cubicBezTo>
                  <a:pt x="2923" y="65714"/>
                  <a:pt x="445688" y="20276"/>
                  <a:pt x="939250" y="0"/>
                </a:cubicBezTo>
                <a:cubicBezTo>
                  <a:pt x="1442792" y="-5744"/>
                  <a:pt x="1879791" y="83170"/>
                  <a:pt x="1878500" y="195880"/>
                </a:cubicBezTo>
                <a:cubicBezTo>
                  <a:pt x="1946297" y="259249"/>
                  <a:pt x="1431020" y="460464"/>
                  <a:pt x="939250" y="391760"/>
                </a:cubicBezTo>
                <a:cubicBezTo>
                  <a:pt x="417530" y="401569"/>
                  <a:pt x="3915" y="300618"/>
                  <a:pt x="0" y="19588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92D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597CB1-F57D-44CD-A359-6A7BE1B5A0DE}"/>
              </a:ext>
            </a:extLst>
          </p:cNvPr>
          <p:cNvSpPr txBox="1"/>
          <p:nvPr/>
        </p:nvSpPr>
        <p:spPr>
          <a:xfrm>
            <a:off x="6908807" y="887682"/>
            <a:ext cx="1942877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Population named</a:t>
            </a:r>
            <a:endParaRPr kumimoji="0" lang="en-AU" sz="160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B83EE-6B5C-446E-85D2-F8A24A630E8F}"/>
              </a:ext>
            </a:extLst>
          </p:cNvPr>
          <p:cNvSpPr txBox="1"/>
          <p:nvPr/>
        </p:nvSpPr>
        <p:spPr>
          <a:xfrm>
            <a:off x="5364088" y="3148926"/>
            <a:ext cx="18785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y-axis range proportionate to data</a:t>
            </a:r>
            <a:endParaRPr kumimoji="0" lang="en-AU" sz="12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9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22" grpId="0" animBg="1"/>
      <p:bldP spid="24" grpId="0"/>
      <p:bldP spid="25" grpId="0" animBg="1"/>
      <p:bldP spid="26" grpId="0"/>
      <p:bldP spid="27" grpId="0" animBg="1"/>
      <p:bldP spid="28" grpId="0"/>
      <p:bldP spid="30" grpId="0" animBg="1"/>
      <p:bldP spid="34" grpId="0" animBg="1"/>
      <p:bldP spid="35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0CDF-86DB-4594-BBA8-0FDB4743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492443"/>
          </a:xfrm>
        </p:spPr>
        <p:txBody>
          <a:bodyPr/>
          <a:lstStyle/>
          <a:p>
            <a:r>
              <a:rPr lang="en-US" sz="3200" dirty="0">
                <a:solidFill>
                  <a:srgbClr val="002060"/>
                </a:solidFill>
              </a:rPr>
              <a:t>What makes a bad figure?</a:t>
            </a:r>
            <a:endParaRPr lang="en-AU" sz="3200" dirty="0">
              <a:solidFill>
                <a:srgbClr val="002060"/>
              </a:solidFill>
            </a:endParaRPr>
          </a:p>
        </p:txBody>
      </p:sp>
      <p:pic>
        <p:nvPicPr>
          <p:cNvPr id="3074" name="Picture 2" descr="Fox News Funky Plot">
            <a:extLst>
              <a:ext uri="{FF2B5EF4-FFF2-40B4-BE49-F238E27FC236}">
                <a16:creationId xmlns:a16="http://schemas.microsoft.com/office/drawing/2014/main" id="{3688356E-7A60-48D2-84C2-BCF598FD0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1" b="8832"/>
          <a:stretch/>
        </p:blipFill>
        <p:spPr bwMode="auto">
          <a:xfrm>
            <a:off x="1259632" y="987574"/>
            <a:ext cx="6030826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88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6088C-7C3B-4925-B3FD-EB851375C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553998"/>
          </a:xfrm>
        </p:spPr>
        <p:txBody>
          <a:bodyPr/>
          <a:lstStyle/>
          <a:p>
            <a:r>
              <a:rPr lang="en-AU" sz="3600" dirty="0">
                <a:solidFill>
                  <a:srgbClr val="002060"/>
                </a:solidFill>
              </a:rPr>
              <a:t>Time series decomposition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7FB51-EA3A-4CF4-9188-08C20A5AFE96}"/>
              </a:ext>
            </a:extLst>
          </p:cNvPr>
          <p:cNvSpPr txBox="1"/>
          <p:nvPr/>
        </p:nvSpPr>
        <p:spPr>
          <a:xfrm>
            <a:off x="1406200" y="1340095"/>
            <a:ext cx="917239" cy="891206"/>
          </a:xfrm>
          <a:prstGeom prst="rect">
            <a:avLst/>
          </a:prstGeom>
          <a:noFill/>
        </p:spPr>
        <p:txBody>
          <a:bodyPr wrap="square" tIns="640080" rtlCol="0" anchor="ctr">
            <a:spAutoFit/>
          </a:bodyPr>
          <a:lstStyle/>
          <a:p>
            <a:pPr algn="ctr" eaLnBrk="1" fontAlgn="auto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rgbClr val="035C8C"/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0BFA5-4700-4343-BAC1-69E9128CB5D0}"/>
              </a:ext>
            </a:extLst>
          </p:cNvPr>
          <p:cNvSpPr txBox="1"/>
          <p:nvPr/>
        </p:nvSpPr>
        <p:spPr>
          <a:xfrm>
            <a:off x="1316783" y="2182177"/>
            <a:ext cx="1027845" cy="891206"/>
          </a:xfrm>
          <a:prstGeom prst="rect">
            <a:avLst/>
          </a:prstGeom>
          <a:noFill/>
        </p:spPr>
        <p:txBody>
          <a:bodyPr wrap="square" tIns="640080" rtlCol="0" anchor="ctr">
            <a:spAutoFit/>
          </a:bodyPr>
          <a:lstStyle/>
          <a:p>
            <a:pPr algn="ctr" eaLnBrk="1" fontAlgn="auto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rgbClr val="79AFD3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740D6-C16D-4235-812A-A1B5C70923CA}"/>
              </a:ext>
            </a:extLst>
          </p:cNvPr>
          <p:cNvSpPr txBox="1"/>
          <p:nvPr/>
        </p:nvSpPr>
        <p:spPr>
          <a:xfrm>
            <a:off x="1350898" y="3088748"/>
            <a:ext cx="1027845" cy="891206"/>
          </a:xfrm>
          <a:prstGeom prst="rect">
            <a:avLst/>
          </a:prstGeom>
          <a:noFill/>
        </p:spPr>
        <p:txBody>
          <a:bodyPr wrap="square" tIns="640080" rtlCol="0" anchor="ctr">
            <a:spAutoFit/>
          </a:bodyPr>
          <a:lstStyle/>
          <a:p>
            <a:pPr algn="ctr" eaLnBrk="1" fontAlgn="auto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rgbClr val="EFD651"/>
                </a:solidFill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E8D31-5062-41A0-86B8-10258B969F66}"/>
              </a:ext>
            </a:extLst>
          </p:cNvPr>
          <p:cNvSpPr txBox="1"/>
          <p:nvPr/>
        </p:nvSpPr>
        <p:spPr>
          <a:xfrm>
            <a:off x="2195736" y="1389218"/>
            <a:ext cx="5083443" cy="243759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Trend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sz="3600" dirty="0">
                <a:latin typeface="+mn-lt"/>
                <a:ea typeface="+mn-ea"/>
              </a:rPr>
              <a:t>Seasonality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Error (random variation)</a:t>
            </a:r>
            <a:endParaRPr kumimoji="0" lang="en-AU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087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9885-AA94-48B4-B6A4-64A26454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What is a trend?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A5944-B5BD-498D-B4DA-8BB90D02CD9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347614"/>
            <a:ext cx="7920110" cy="3095625"/>
          </a:xfrm>
        </p:spPr>
        <p:txBody>
          <a:bodyPr/>
          <a:lstStyle/>
          <a:p>
            <a:pPr marL="177800" indent="-177800"/>
            <a:r>
              <a:rPr lang="en-AU" sz="2400" b="1" dirty="0"/>
              <a:t>Trend: </a:t>
            </a:r>
            <a:r>
              <a:rPr lang="en-AU" sz="2400" dirty="0"/>
              <a:t>a long-term increase or decrease in the data—it  can be linear (best represented by a straight line), or non-linear (e.g. exponential). Some time series have no trend.</a:t>
            </a:r>
          </a:p>
        </p:txBody>
      </p:sp>
    </p:spTree>
    <p:extLst>
      <p:ext uri="{BB962C8B-B14F-4D97-AF65-F5344CB8AC3E}">
        <p14:creationId xmlns:p14="http://schemas.microsoft.com/office/powerpoint/2010/main" val="403788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E0B0181-7AF3-4DED-B9FB-E68F1D4C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525506"/>
            <a:ext cx="3346994" cy="19630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1FD282-ED22-4028-A3A2-91A7156A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31" y="531602"/>
            <a:ext cx="3346994" cy="19569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2DFBC7-FBF8-4872-A03A-47448920C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1" y="2931790"/>
            <a:ext cx="3346994" cy="1963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2F05F-4B4B-479A-8B27-44AEC7938F4D}"/>
              </a:ext>
            </a:extLst>
          </p:cNvPr>
          <p:cNvSpPr txBox="1"/>
          <p:nvPr/>
        </p:nvSpPr>
        <p:spPr>
          <a:xfrm>
            <a:off x="378102" y="200856"/>
            <a:ext cx="239841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Downward linear trend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5C667-9A16-4EDE-BE15-674CDC785342}"/>
              </a:ext>
            </a:extLst>
          </p:cNvPr>
          <p:cNvSpPr txBox="1"/>
          <p:nvPr/>
        </p:nvSpPr>
        <p:spPr>
          <a:xfrm>
            <a:off x="4179687" y="181630"/>
            <a:ext cx="211307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Upward linear trend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E04F0B-3FFD-4D8B-9CE8-804BB84A7288}"/>
              </a:ext>
            </a:extLst>
          </p:cNvPr>
          <p:cNvSpPr txBox="1"/>
          <p:nvPr/>
        </p:nvSpPr>
        <p:spPr>
          <a:xfrm>
            <a:off x="378102" y="2593236"/>
            <a:ext cx="1917513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Exponential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49466B-8A53-4C74-ABAC-98FBA95E5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2931790"/>
            <a:ext cx="3346994" cy="1963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AAD9C6-5E5A-4DFD-9725-F37CFC077C84}"/>
              </a:ext>
            </a:extLst>
          </p:cNvPr>
          <p:cNvSpPr txBox="1"/>
          <p:nvPr/>
        </p:nvSpPr>
        <p:spPr>
          <a:xfrm>
            <a:off x="4179687" y="2574532"/>
            <a:ext cx="55976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10821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328BB30-A58B-45BD-8685-F4C3355103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6752" y="28423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E35B8603-8095-4E32-A9EB-49636713E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9152" y="29947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2151E-970F-4AA4-8948-9E50EEEC9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93"/>
          <a:stretch/>
        </p:blipFill>
        <p:spPr>
          <a:xfrm>
            <a:off x="1403648" y="411510"/>
            <a:ext cx="5040560" cy="3207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86E0E-D51D-4C5D-96B6-738C044966DA}"/>
              </a:ext>
            </a:extLst>
          </p:cNvPr>
          <p:cNvSpPr txBox="1"/>
          <p:nvPr/>
        </p:nvSpPr>
        <p:spPr>
          <a:xfrm>
            <a:off x="1493912" y="3554815"/>
            <a:ext cx="63904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1100" b="1" i="0" dirty="0"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Figure 1</a:t>
            </a:r>
            <a:r>
              <a:rPr lang="en-AU" sz="1100" b="1" i="0" dirty="0">
                <a:solidFill>
                  <a:srgbClr val="005274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AU" sz="1100" b="0" i="0" dirty="0">
                <a:solidFill>
                  <a:srgbClr val="1C1D1E"/>
                </a:solidFill>
                <a:effectLst/>
                <a:cs typeface="Arial" panose="020B0604020202020204" pitchFamily="34" charset="0"/>
              </a:rPr>
              <a:t>(b) intentional poisonings with pregabalin, gabapentin and carbamazepine reported to the NSWPIC, 2004–2016. Arrow shows PBS listing, 2013. PBS = Pharmaceutical Benefits Scheme; NSWPIC = New South Wales Poisons Information Centre.</a:t>
            </a:r>
            <a:endParaRPr lang="en-AU" sz="1600" b="0" i="0" dirty="0">
              <a:solidFill>
                <a:srgbClr val="1C1D1E"/>
              </a:solidFill>
              <a:effectLst/>
              <a:latin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FDAF6-3707-4866-A0FD-A31B8947BD64}"/>
              </a:ext>
            </a:extLst>
          </p:cNvPr>
          <p:cNvSpPr txBox="1"/>
          <p:nvPr/>
        </p:nvSpPr>
        <p:spPr>
          <a:xfrm>
            <a:off x="172683" y="4749634"/>
            <a:ext cx="343510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kumimoji="0" lang="en-AU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Source: Cairns et al. </a:t>
            </a:r>
            <a:r>
              <a:rPr kumimoji="0" lang="en-AU" sz="1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Addiction.</a:t>
            </a:r>
            <a:r>
              <a:rPr kumimoji="0" lang="en-AU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2019;144:1026. </a:t>
            </a:r>
          </a:p>
        </p:txBody>
      </p:sp>
    </p:spTree>
    <p:extLst>
      <p:ext uri="{BB962C8B-B14F-4D97-AF65-F5344CB8AC3E}">
        <p14:creationId xmlns:p14="http://schemas.microsoft.com/office/powerpoint/2010/main" val="52146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6DDD-E444-4ED1-81B3-A8058066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What is seasonality?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8DA6F-6A99-4219-AD3F-E09EC2CCC1D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89525" y="1131590"/>
            <a:ext cx="5018579" cy="3095625"/>
          </a:xfrm>
        </p:spPr>
        <p:txBody>
          <a:bodyPr/>
          <a:lstStyle/>
          <a:p>
            <a:pPr marL="177800" indent="-177800"/>
            <a:r>
              <a:rPr lang="en-AU" sz="1800" b="1" dirty="0"/>
              <a:t>Seasonality: </a:t>
            </a:r>
            <a:r>
              <a:rPr lang="en-AU" sz="1800" dirty="0"/>
              <a:t>the outcome is correlated with calendar time, such as time of year or day of the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/>
              <a:t>It is always of a fixed frequency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/>
              <a:t>It can be due to natural causes or business/administrative processes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/>
              <a:t>Seasonality will depend on the time unit or frequency of your series (e.g. daily, weekly)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/>
              <a:t>Yearly time series do not have seasonality! (at least not health data)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0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92CFB-5E01-44F1-9E2D-994AF31D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590209"/>
            <a:ext cx="3346994" cy="19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3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D12E-48B5-4E3C-9DEF-7D037C46C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Overview</a:t>
            </a:r>
            <a:endParaRPr lang="en-AU" sz="2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9F3D-2F99-43D1-87AE-8706D70736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984" y="1131590"/>
            <a:ext cx="8229600" cy="3076947"/>
          </a:xfrm>
        </p:spPr>
        <p:txBody>
          <a:bodyPr/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AU" sz="2400" dirty="0"/>
              <a:t>Understanding time series and working with time series data in R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AU" sz="2400" dirty="0"/>
              <a:t>Statistical properties of time series data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AU" sz="2400" dirty="0"/>
              <a:t>Introduction to time series models (ARIMA)</a:t>
            </a:r>
          </a:p>
        </p:txBody>
      </p:sp>
    </p:spTree>
    <p:extLst>
      <p:ext uri="{BB962C8B-B14F-4D97-AF65-F5344CB8AC3E}">
        <p14:creationId xmlns:p14="http://schemas.microsoft.com/office/powerpoint/2010/main" val="763343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F601-DEFE-4197-B3AA-300B7713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Example: Monthly sales of cold and flu products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662E3-887E-41BB-86FB-148D05E63BB3}"/>
              </a:ext>
            </a:extLst>
          </p:cNvPr>
          <p:cNvSpPr txBox="1"/>
          <p:nvPr/>
        </p:nvSpPr>
        <p:spPr>
          <a:xfrm>
            <a:off x="5940152" y="1635646"/>
            <a:ext cx="2880320" cy="12741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68288" marR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dirty="0">
                <a:latin typeface="+mn-lt"/>
                <a:ea typeface="+mn-ea"/>
              </a:rPr>
              <a:t>When are sales highest? lowest? </a:t>
            </a:r>
          </a:p>
          <a:p>
            <a:pPr marL="268288" marR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dirty="0">
                <a:latin typeface="+mn-lt"/>
                <a:ea typeface="+mn-ea"/>
              </a:rPr>
              <a:t>Why?</a:t>
            </a:r>
            <a:endParaRPr kumimoji="0" lang="en-AU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784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F601-DEFE-4197-B3AA-300B7713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Example: Monthly sales of cold and flu products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076AB9B-8DE2-43E9-8701-BA805CABA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54748"/>
            <a:ext cx="4572009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BA9F0-6A28-4815-B726-B08528046297}"/>
              </a:ext>
            </a:extLst>
          </p:cNvPr>
          <p:cNvSpPr txBox="1"/>
          <p:nvPr/>
        </p:nvSpPr>
        <p:spPr>
          <a:xfrm>
            <a:off x="28679" y="4866016"/>
            <a:ext cx="515828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Source: Schaffer et al. </a:t>
            </a:r>
            <a:r>
              <a:rPr lang="en-AU" sz="1100" i="1" dirty="0">
                <a:effectLst/>
                <a:cs typeface="Arial" panose="020B0604020202020204" pitchFamily="34" charset="0"/>
              </a:rPr>
              <a:t>Med J Aust. </a:t>
            </a:r>
            <a:r>
              <a:rPr lang="en-AU" sz="1100" i="0" dirty="0">
                <a:effectLst/>
                <a:cs typeface="Arial" panose="020B0604020202020204" pitchFamily="34" charset="0"/>
              </a:rPr>
              <a:t>2020 Apr;212(7):321-327</a:t>
            </a:r>
            <a:endParaRPr kumimoji="0" lang="en-AU" sz="11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662E3-887E-41BB-86FB-148D05E63BB3}"/>
              </a:ext>
            </a:extLst>
          </p:cNvPr>
          <p:cNvSpPr txBox="1"/>
          <p:nvPr/>
        </p:nvSpPr>
        <p:spPr>
          <a:xfrm>
            <a:off x="5940152" y="1635646"/>
            <a:ext cx="2880320" cy="12741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68288" marR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dirty="0">
                <a:latin typeface="+mn-lt"/>
                <a:ea typeface="+mn-ea"/>
              </a:rPr>
              <a:t>When are sales highest? lowest? </a:t>
            </a:r>
          </a:p>
          <a:p>
            <a:pPr marL="268288" marR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dirty="0">
                <a:latin typeface="+mn-lt"/>
                <a:ea typeface="+mn-ea"/>
              </a:rPr>
              <a:t>Why?</a:t>
            </a:r>
            <a:endParaRPr kumimoji="0" lang="en-AU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95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FCD2-5E6B-496E-BE1D-B6533BC1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861774"/>
          </a:xfrm>
        </p:spPr>
        <p:txBody>
          <a:bodyPr/>
          <a:lstStyle/>
          <a:p>
            <a:pPr marL="177800" indent="-177800"/>
            <a:r>
              <a:rPr lang="en-AU" sz="2800" dirty="0">
                <a:solidFill>
                  <a:srgbClr val="002060"/>
                </a:solidFill>
              </a:rPr>
              <a:t>What is error/random variation? What are outliers?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2262E-FC66-49F3-BA60-E788FDC176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635646"/>
            <a:ext cx="8208962" cy="2591867"/>
          </a:xfrm>
        </p:spPr>
        <p:txBody>
          <a:bodyPr/>
          <a:lstStyle/>
          <a:p>
            <a:r>
              <a:rPr lang="en-AU" sz="2400" b="1" dirty="0"/>
              <a:t>Error (aka random variation): </a:t>
            </a:r>
            <a:r>
              <a:rPr lang="en-AU" sz="2400" dirty="0"/>
              <a:t>it is the variation in the series not explained by trend or seasonality. </a:t>
            </a:r>
          </a:p>
          <a:p>
            <a:r>
              <a:rPr lang="en-AU" sz="2400" b="1" dirty="0"/>
              <a:t>Outliers: </a:t>
            </a:r>
            <a:r>
              <a:rPr lang="en-AU" sz="2400" dirty="0"/>
              <a:t>extreme values in your series—they may occur randomly, or due to an underlying process.</a:t>
            </a:r>
          </a:p>
          <a:p>
            <a:endParaRPr lang="en-AU" sz="2400" dirty="0"/>
          </a:p>
          <a:p>
            <a:r>
              <a:rPr lang="en-AU" sz="2400" b="1" dirty="0"/>
              <a:t>How to deal with extreme values/outliers?? – it depends!</a:t>
            </a:r>
          </a:p>
        </p:txBody>
      </p:sp>
    </p:spTree>
    <p:extLst>
      <p:ext uri="{BB962C8B-B14F-4D97-AF65-F5344CB8AC3E}">
        <p14:creationId xmlns:p14="http://schemas.microsoft.com/office/powerpoint/2010/main" val="335853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01E3-7097-4CF1-9AA3-5A783B45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4103687" cy="1292662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Example: ICU admissions for influenza/pneumonia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7C45C-5D8E-4485-80FA-426E36A5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0"/>
            <a:ext cx="3571875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D5111-6A00-4C4A-B72C-BCF53679783D}"/>
              </a:ext>
            </a:extLst>
          </p:cNvPr>
          <p:cNvSpPr txBox="1"/>
          <p:nvPr/>
        </p:nvSpPr>
        <p:spPr>
          <a:xfrm>
            <a:off x="33638" y="4781550"/>
            <a:ext cx="515828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kumimoji="0" lang="en-AU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Source: Schaffer et al. </a:t>
            </a:r>
            <a:r>
              <a:rPr lang="en-AU" sz="1100" i="1" dirty="0">
                <a:effectLst/>
                <a:latin typeface="+mn-lt"/>
                <a:cs typeface="Arial" panose="020B0604020202020204" pitchFamily="34" charset="0"/>
              </a:rPr>
              <a:t>BMC Public Health </a:t>
            </a:r>
            <a:r>
              <a:rPr lang="en-AU" sz="1100" b="0" i="0" dirty="0">
                <a:effectLst/>
                <a:latin typeface="+mn-lt"/>
              </a:rPr>
              <a:t>2012 Oct 12;12:869</a:t>
            </a:r>
            <a:r>
              <a:rPr lang="en-AU" sz="1200" b="0" i="0" dirty="0">
                <a:effectLst/>
                <a:latin typeface="+mn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F08CD-2C6A-4A3F-96B1-8FDE6F98C126}"/>
              </a:ext>
            </a:extLst>
          </p:cNvPr>
          <p:cNvSpPr txBox="1"/>
          <p:nvPr/>
        </p:nvSpPr>
        <p:spPr>
          <a:xfrm>
            <a:off x="468313" y="2030852"/>
            <a:ext cx="4103687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82563" indent="-182563" eaLnBrk="1" fontAlgn="auto" hangingPunct="1">
              <a:spcBef>
                <a:spcPct val="20000"/>
              </a:spcBef>
              <a:spcAft>
                <a:spcPts val="0"/>
              </a:spcAft>
            </a:pPr>
            <a:r>
              <a:rPr lang="en-AU" sz="1800" dirty="0">
                <a:latin typeface="+mn-lt"/>
                <a:ea typeface="+mn-ea"/>
              </a:rPr>
              <a:t>ICU admissions were very high in winter 2009, especially in people &lt;65 years—this was due to </a:t>
            </a:r>
            <a:r>
              <a:rPr lang="en-AU" sz="1800" dirty="0">
                <a:ea typeface="+mn-ea"/>
                <a:cs typeface="Arial" panose="020B0604020202020204" pitchFamily="34" charset="0"/>
              </a:rPr>
              <a:t>influenza </a:t>
            </a:r>
            <a:r>
              <a:rPr lang="en-AU" sz="1800" i="0" dirty="0">
                <a:solidFill>
                  <a:srgbClr val="212121"/>
                </a:solidFill>
                <a:effectLst/>
                <a:cs typeface="Arial" panose="020B0604020202020204" pitchFamily="34" charset="0"/>
              </a:rPr>
              <a:t>A(H1N1)pdm09 which was circulating that year</a:t>
            </a:r>
            <a:endParaRPr lang="en-AU" sz="1600" i="0" dirty="0">
              <a:solidFill>
                <a:srgbClr val="21212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FAE4FD-C679-43F7-AB0A-517901FA9E0F}"/>
              </a:ext>
            </a:extLst>
          </p:cNvPr>
          <p:cNvSpPr/>
          <p:nvPr/>
        </p:nvSpPr>
        <p:spPr>
          <a:xfrm>
            <a:off x="6804248" y="987573"/>
            <a:ext cx="720080" cy="1895725"/>
          </a:xfrm>
          <a:custGeom>
            <a:avLst/>
            <a:gdLst>
              <a:gd name="connsiteX0" fmla="*/ 0 w 720080"/>
              <a:gd name="connsiteY0" fmla="*/ 947863 h 1895725"/>
              <a:gd name="connsiteX1" fmla="*/ 360040 w 720080"/>
              <a:gd name="connsiteY1" fmla="*/ 0 h 1895725"/>
              <a:gd name="connsiteX2" fmla="*/ 720080 w 720080"/>
              <a:gd name="connsiteY2" fmla="*/ 947863 h 1895725"/>
              <a:gd name="connsiteX3" fmla="*/ 360040 w 720080"/>
              <a:gd name="connsiteY3" fmla="*/ 1895726 h 1895725"/>
              <a:gd name="connsiteX4" fmla="*/ 0 w 720080"/>
              <a:gd name="connsiteY4" fmla="*/ 947863 h 189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080" h="1895725" extrusionOk="0">
                <a:moveTo>
                  <a:pt x="0" y="947863"/>
                </a:moveTo>
                <a:cubicBezTo>
                  <a:pt x="-4489" y="456609"/>
                  <a:pt x="181820" y="19645"/>
                  <a:pt x="360040" y="0"/>
                </a:cubicBezTo>
                <a:cubicBezTo>
                  <a:pt x="582648" y="-47063"/>
                  <a:pt x="686740" y="492702"/>
                  <a:pt x="720080" y="947863"/>
                </a:cubicBezTo>
                <a:cubicBezTo>
                  <a:pt x="736907" y="1506387"/>
                  <a:pt x="559085" y="1909425"/>
                  <a:pt x="360040" y="1895726"/>
                </a:cubicBezTo>
                <a:cubicBezTo>
                  <a:pt x="97140" y="1881722"/>
                  <a:pt x="-39654" y="1440919"/>
                  <a:pt x="0" y="947863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37392774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102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CF48-DF07-45C5-B3C9-4F7BC8D8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Example: Time series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ABE30-8185-4177-80D2-88597E8EC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1"/>
          <a:stretch/>
        </p:blipFill>
        <p:spPr>
          <a:xfrm>
            <a:off x="1475656" y="915567"/>
            <a:ext cx="5832648" cy="39839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370454-A5D8-4A1E-8AE0-0867B2422A63}"/>
              </a:ext>
            </a:extLst>
          </p:cNvPr>
          <p:cNvSpPr/>
          <p:nvPr/>
        </p:nvSpPr>
        <p:spPr>
          <a:xfrm>
            <a:off x="2267744" y="1923678"/>
            <a:ext cx="4536504" cy="1944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2770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CF48-DF07-45C5-B3C9-4F7BC8D8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Example: Time series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ABE30-8185-4177-80D2-88597E8EC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09"/>
          <a:stretch/>
        </p:blipFill>
        <p:spPr>
          <a:xfrm>
            <a:off x="1475656" y="915567"/>
            <a:ext cx="583264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93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F3125-13F4-4965-9C16-2D0A35A1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Example: Time series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4AA7B-9FEC-4EC3-AA36-6DF2E253156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51520" y="1344254"/>
            <a:ext cx="2952328" cy="3095625"/>
          </a:xfrm>
        </p:spPr>
        <p:txBody>
          <a:bodyPr/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decompose(data=, type=c(“additive”, “multiplicative”))</a:t>
            </a:r>
          </a:p>
          <a:p>
            <a:endParaRPr lang="en-AU" dirty="0">
              <a:cs typeface="Courier New" panose="02070309020205020404" pitchFamily="49" charset="0"/>
            </a:endParaRPr>
          </a:p>
          <a:p>
            <a:pPr marL="180975" indent="-180975"/>
            <a:r>
              <a:rPr lang="en-AU" dirty="0">
                <a:cs typeface="Courier New" panose="02070309020205020404" pitchFamily="49" charset="0"/>
              </a:rPr>
              <a:t>Decomposition plot of Hawaiian hotel occupancy data: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plot(decompose(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A63FF-E495-4946-8546-E597F6E1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311" y="836120"/>
            <a:ext cx="5561169" cy="411189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81969B5-18D2-40DD-8624-5224FBB7E43E}"/>
              </a:ext>
            </a:extLst>
          </p:cNvPr>
          <p:cNvSpPr/>
          <p:nvPr/>
        </p:nvSpPr>
        <p:spPr>
          <a:xfrm>
            <a:off x="6444208" y="3579862"/>
            <a:ext cx="432049" cy="727518"/>
          </a:xfrm>
          <a:custGeom>
            <a:avLst/>
            <a:gdLst>
              <a:gd name="connsiteX0" fmla="*/ 0 w 432049"/>
              <a:gd name="connsiteY0" fmla="*/ 363759 h 727518"/>
              <a:gd name="connsiteX1" fmla="*/ 216025 w 432049"/>
              <a:gd name="connsiteY1" fmla="*/ 0 h 727518"/>
              <a:gd name="connsiteX2" fmla="*/ 432050 w 432049"/>
              <a:gd name="connsiteY2" fmla="*/ 363759 h 727518"/>
              <a:gd name="connsiteX3" fmla="*/ 216025 w 432049"/>
              <a:gd name="connsiteY3" fmla="*/ 727518 h 727518"/>
              <a:gd name="connsiteX4" fmla="*/ 0 w 432049"/>
              <a:gd name="connsiteY4" fmla="*/ 363759 h 72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9" h="727518" extrusionOk="0">
                <a:moveTo>
                  <a:pt x="0" y="363759"/>
                </a:moveTo>
                <a:cubicBezTo>
                  <a:pt x="12036" y="149604"/>
                  <a:pt x="112192" y="17486"/>
                  <a:pt x="216025" y="0"/>
                </a:cubicBezTo>
                <a:cubicBezTo>
                  <a:pt x="330251" y="-37805"/>
                  <a:pt x="393316" y="185987"/>
                  <a:pt x="432050" y="363759"/>
                </a:cubicBezTo>
                <a:cubicBezTo>
                  <a:pt x="414702" y="582968"/>
                  <a:pt x="334089" y="719771"/>
                  <a:pt x="216025" y="727518"/>
                </a:cubicBezTo>
                <a:cubicBezTo>
                  <a:pt x="101471" y="715934"/>
                  <a:pt x="19499" y="564928"/>
                  <a:pt x="0" y="363759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06658381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4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0DF9B2-3113-48A5-B169-9690573AE7FB}"/>
              </a:ext>
            </a:extLst>
          </p:cNvPr>
          <p:cNvSpPr/>
          <p:nvPr/>
        </p:nvSpPr>
        <p:spPr>
          <a:xfrm>
            <a:off x="5070377" y="3579862"/>
            <a:ext cx="432049" cy="727518"/>
          </a:xfrm>
          <a:custGeom>
            <a:avLst/>
            <a:gdLst>
              <a:gd name="connsiteX0" fmla="*/ 0 w 432049"/>
              <a:gd name="connsiteY0" fmla="*/ 363759 h 727518"/>
              <a:gd name="connsiteX1" fmla="*/ 216025 w 432049"/>
              <a:gd name="connsiteY1" fmla="*/ 0 h 727518"/>
              <a:gd name="connsiteX2" fmla="*/ 432050 w 432049"/>
              <a:gd name="connsiteY2" fmla="*/ 363759 h 727518"/>
              <a:gd name="connsiteX3" fmla="*/ 216025 w 432049"/>
              <a:gd name="connsiteY3" fmla="*/ 727518 h 727518"/>
              <a:gd name="connsiteX4" fmla="*/ 0 w 432049"/>
              <a:gd name="connsiteY4" fmla="*/ 363759 h 72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9" h="727518" extrusionOk="0">
                <a:moveTo>
                  <a:pt x="0" y="363759"/>
                </a:moveTo>
                <a:cubicBezTo>
                  <a:pt x="12036" y="149604"/>
                  <a:pt x="112192" y="17486"/>
                  <a:pt x="216025" y="0"/>
                </a:cubicBezTo>
                <a:cubicBezTo>
                  <a:pt x="330251" y="-37805"/>
                  <a:pt x="393316" y="185987"/>
                  <a:pt x="432050" y="363759"/>
                </a:cubicBezTo>
                <a:cubicBezTo>
                  <a:pt x="414702" y="582968"/>
                  <a:pt x="334089" y="719771"/>
                  <a:pt x="216025" y="727518"/>
                </a:cubicBezTo>
                <a:cubicBezTo>
                  <a:pt x="101471" y="715934"/>
                  <a:pt x="19499" y="564928"/>
                  <a:pt x="0" y="363759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066583817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74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4E5C-9215-4742-89EF-76E195A50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A better way to visualise seasonal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FEC61-3159-48A7-B534-5E71AF18ED2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314306" y="1347614"/>
            <a:ext cx="3383607" cy="2807891"/>
          </a:xfrm>
        </p:spPr>
        <p:txBody>
          <a:bodyPr/>
          <a:lstStyle/>
          <a:p>
            <a:r>
              <a:rPr lang="en-AU" sz="2000" dirty="0">
                <a:cs typeface="Courier New" panose="02070309020205020404" pitchFamily="49" charset="0"/>
              </a:rPr>
              <a:t>Seasonal plot of influenza mortality rate in the US: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ggseasonplot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546C09-3F4B-469D-891F-212BD622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56005"/>
            <a:ext cx="4878587" cy="39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39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EA44-DE7C-4D84-826E-0D44FAF8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A better way to visualise seasonal effects</a:t>
            </a:r>
            <a:endParaRPr lang="en-AU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7123C-E2D8-4315-ABD6-A2EA17C97C1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9507" y="1419622"/>
            <a:ext cx="2519511" cy="2087811"/>
          </a:xfrm>
        </p:spPr>
        <p:txBody>
          <a:bodyPr/>
          <a:lstStyle/>
          <a:p>
            <a:pPr marL="177800" indent="-177800"/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ggseasonplot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(flu)</a:t>
            </a:r>
          </a:p>
          <a:p>
            <a:endParaRPr lang="en-AU" sz="2000" dirty="0"/>
          </a:p>
          <a:p>
            <a:r>
              <a:rPr lang="en-AU" sz="2000" dirty="0"/>
              <a:t>What does this plot tell you?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378BAFE-3FC1-477C-B11B-09EED2902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059582"/>
            <a:ext cx="5832648" cy="34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37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C54CD5-4BAC-41E3-8D0A-CB25A9E0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" y="916798"/>
            <a:ext cx="9144000" cy="4226702"/>
          </a:xfrm>
          <a:prstGeom prst="rect">
            <a:avLst/>
          </a:prstGeom>
        </p:spPr>
      </p:pic>
      <p:pic>
        <p:nvPicPr>
          <p:cNvPr id="15" name="Graphic 14" descr="Badge">
            <a:extLst>
              <a:ext uri="{FF2B5EF4-FFF2-40B4-BE49-F238E27FC236}">
                <a16:creationId xmlns:a16="http://schemas.microsoft.com/office/drawing/2014/main" id="{9F780C07-2769-434A-880E-EE08D518D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083" y="807498"/>
            <a:ext cx="914400" cy="914400"/>
          </a:xfrm>
          <a:prstGeom prst="rect">
            <a:avLst/>
          </a:prstGeom>
        </p:spPr>
      </p:pic>
      <p:pic>
        <p:nvPicPr>
          <p:cNvPr id="17" name="Graphic 16" descr="Badge 3">
            <a:extLst>
              <a:ext uri="{FF2B5EF4-FFF2-40B4-BE49-F238E27FC236}">
                <a16:creationId xmlns:a16="http://schemas.microsoft.com/office/drawing/2014/main" id="{90B2A743-4A18-4A59-B7B1-CB98CF442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807498"/>
            <a:ext cx="914400" cy="914400"/>
          </a:xfrm>
          <a:prstGeom prst="rect">
            <a:avLst/>
          </a:prstGeom>
        </p:spPr>
      </p:pic>
      <p:pic>
        <p:nvPicPr>
          <p:cNvPr id="19" name="Graphic 18" descr="Badge 1">
            <a:extLst>
              <a:ext uri="{FF2B5EF4-FFF2-40B4-BE49-F238E27FC236}">
                <a16:creationId xmlns:a16="http://schemas.microsoft.com/office/drawing/2014/main" id="{FC01B32B-31B3-4C5C-9044-134E300BF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135" y="2859782"/>
            <a:ext cx="914400" cy="914400"/>
          </a:xfrm>
          <a:prstGeom prst="rect">
            <a:avLst/>
          </a:prstGeom>
        </p:spPr>
      </p:pic>
      <p:pic>
        <p:nvPicPr>
          <p:cNvPr id="21" name="Graphic 20" descr="Badge 4">
            <a:extLst>
              <a:ext uri="{FF2B5EF4-FFF2-40B4-BE49-F238E27FC236}">
                <a16:creationId xmlns:a16="http://schemas.microsoft.com/office/drawing/2014/main" id="{D9747C0A-B58B-432C-83B3-D1EB0C566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94420" y="2859782"/>
            <a:ext cx="914400" cy="9144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E89C434-E082-4013-87F7-BDDBF12D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95486"/>
            <a:ext cx="8640960" cy="553998"/>
          </a:xfrm>
        </p:spPr>
        <p:txBody>
          <a:bodyPr/>
          <a:lstStyle/>
          <a:p>
            <a:r>
              <a:rPr lang="en-AU" sz="1800" dirty="0">
                <a:solidFill>
                  <a:srgbClr val="002060"/>
                </a:solidFill>
              </a:rPr>
              <a:t>Which of the following is: </a:t>
            </a:r>
            <a:r>
              <a:rPr lang="en-AU" sz="1800" b="0" dirty="0"/>
              <a:t>1. Births in the US?   2. Debit card spending in Iceland?   3. Cardiovascular mortality in LA?   4. Beer production in Australia?</a:t>
            </a:r>
          </a:p>
        </p:txBody>
      </p:sp>
    </p:spTree>
    <p:extLst>
      <p:ext uri="{BB962C8B-B14F-4D97-AF65-F5344CB8AC3E}">
        <p14:creationId xmlns:p14="http://schemas.microsoft.com/office/powerpoint/2010/main" val="14748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CFB1CD-7393-42F7-AE46-A442224EC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" t="74" r="-671" b="10589"/>
          <a:stretch/>
        </p:blipFill>
        <p:spPr>
          <a:xfrm>
            <a:off x="6156176" y="361950"/>
            <a:ext cx="2143125" cy="393990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DC12D3-5080-4289-A98E-BD0896C8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What are time series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5D221-C3FE-442A-A444-FEA037FEDB08}"/>
              </a:ext>
            </a:extLst>
          </p:cNvPr>
          <p:cNvSpPr txBox="1"/>
          <p:nvPr/>
        </p:nvSpPr>
        <p:spPr>
          <a:xfrm>
            <a:off x="323528" y="1203598"/>
            <a:ext cx="5555441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sz="1800" dirty="0"/>
              <a:t>Chronological sequence of measurements equally spaced through time—</a:t>
            </a:r>
            <a:r>
              <a:rPr lang="en-AU" sz="1800" b="1" dirty="0"/>
              <a:t>the order is important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sz="1800" dirty="0"/>
              <a:t>One observation (per outcome) for every time point—often a </a:t>
            </a:r>
            <a:r>
              <a:rPr lang="en-AU" sz="1800" b="1" dirty="0"/>
              <a:t>summary statistic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sz="1800" dirty="0"/>
              <a:t>The </a:t>
            </a:r>
            <a:r>
              <a:rPr lang="en-AU" sz="1800" b="1" dirty="0"/>
              <a:t>frequency is always the same </a:t>
            </a:r>
            <a:r>
              <a:rPr lang="en-AU" sz="1800" dirty="0"/>
              <a:t>(e.g. daily, weekly, monthly, etc)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AU" sz="1800" dirty="0"/>
              <a:t>**Important—observations made at neighbouring time points are often correlated and thus not independent</a:t>
            </a:r>
          </a:p>
        </p:txBody>
      </p:sp>
    </p:spTree>
    <p:extLst>
      <p:ext uri="{BB962C8B-B14F-4D97-AF65-F5344CB8AC3E}">
        <p14:creationId xmlns:p14="http://schemas.microsoft.com/office/powerpoint/2010/main" val="654882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AEA884F-4F04-4975-B2D4-47DEFFA89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861774"/>
          </a:xfrm>
        </p:spPr>
        <p:txBody>
          <a:bodyPr/>
          <a:lstStyle/>
          <a:p>
            <a:pPr marL="177800" indent="-177800"/>
            <a:r>
              <a:rPr lang="en-AU" sz="2800" dirty="0">
                <a:solidFill>
                  <a:srgbClr val="002060"/>
                </a:solidFill>
              </a:rPr>
              <a:t>What time/season-related factors exist for the following measures: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CE863-6D43-4E81-ADED-57404DA3216B}"/>
              </a:ext>
            </a:extLst>
          </p:cNvPr>
          <p:cNvSpPr txBox="1"/>
          <p:nvPr/>
        </p:nvSpPr>
        <p:spPr>
          <a:xfrm>
            <a:off x="1043608" y="1563638"/>
            <a:ext cx="7488832" cy="29885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itchFamily="34" charset="0"/>
              <a:buAutoNum type="arabicPeriod"/>
              <a:tabLst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Dispensing of chronic medicines (e.g. statins, antihypertensives, diabetes medicines)?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itchFamily="34" charset="0"/>
              <a:buAutoNum type="arabicPeriod"/>
              <a:tabLst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Dispensing of antibiotics?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itchFamily="34" charset="0"/>
              <a:buAutoNum type="arabicPeriod"/>
              <a:tabLst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GP visits?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 pitchFamily="34" charset="0"/>
              <a:buAutoNum type="arabicPeriod"/>
              <a:tabLst/>
            </a:pPr>
            <a:r>
              <a:rPr lang="en-US" dirty="0">
                <a:latin typeface="+mn-lt"/>
                <a:ea typeface="+mn-ea"/>
              </a:rPr>
              <a:t>Emergency department visits?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</a:pPr>
            <a:endParaRPr kumimoji="0" lang="en-AU" sz="11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mmet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790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847F-C7C7-4914-B0EB-D996BA93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Statistical properties of time series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5E4AB-7021-428C-87CB-0F139797E525}"/>
              </a:ext>
            </a:extLst>
          </p:cNvPr>
          <p:cNvSpPr txBox="1"/>
          <p:nvPr/>
        </p:nvSpPr>
        <p:spPr>
          <a:xfrm>
            <a:off x="2090518" y="1385830"/>
            <a:ext cx="917239" cy="891206"/>
          </a:xfrm>
          <a:prstGeom prst="rect">
            <a:avLst/>
          </a:prstGeom>
          <a:noFill/>
        </p:spPr>
        <p:txBody>
          <a:bodyPr wrap="square" tIns="640080" rtlCol="0" anchor="ctr">
            <a:spAutoFit/>
          </a:bodyPr>
          <a:lstStyle/>
          <a:p>
            <a:pPr algn="ctr" eaLnBrk="1" fontAlgn="auto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rgbClr val="035C8C"/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19A0D-DAC9-4942-9722-120FCE170CF1}"/>
              </a:ext>
            </a:extLst>
          </p:cNvPr>
          <p:cNvSpPr txBox="1"/>
          <p:nvPr/>
        </p:nvSpPr>
        <p:spPr>
          <a:xfrm>
            <a:off x="2026416" y="2197111"/>
            <a:ext cx="1027845" cy="891206"/>
          </a:xfrm>
          <a:prstGeom prst="rect">
            <a:avLst/>
          </a:prstGeom>
          <a:noFill/>
        </p:spPr>
        <p:txBody>
          <a:bodyPr wrap="square" tIns="640080" rtlCol="0" anchor="ctr">
            <a:spAutoFit/>
          </a:bodyPr>
          <a:lstStyle/>
          <a:p>
            <a:pPr algn="ctr" eaLnBrk="1" fontAlgn="auto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rgbClr val="79AFD3"/>
                </a:solidFill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8BCB36-6914-4468-A5D4-FDBDEDE4C3EA}"/>
              </a:ext>
            </a:extLst>
          </p:cNvPr>
          <p:cNvSpPr txBox="1"/>
          <p:nvPr/>
        </p:nvSpPr>
        <p:spPr>
          <a:xfrm>
            <a:off x="2065077" y="3088317"/>
            <a:ext cx="1027845" cy="891206"/>
          </a:xfrm>
          <a:prstGeom prst="rect">
            <a:avLst/>
          </a:prstGeom>
          <a:noFill/>
        </p:spPr>
        <p:txBody>
          <a:bodyPr wrap="square" tIns="640080" rtlCol="0" anchor="ctr">
            <a:spAutoFit/>
          </a:bodyPr>
          <a:lstStyle/>
          <a:p>
            <a:pPr algn="ctr" eaLnBrk="1" fontAlgn="auto" hangingPunct="1">
              <a:lnSpc>
                <a:spcPts val="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rgbClr val="EFD651"/>
                </a:solidFill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BA462-CCCF-43DB-8C0B-665263174BF2}"/>
              </a:ext>
            </a:extLst>
          </p:cNvPr>
          <p:cNvSpPr txBox="1"/>
          <p:nvPr/>
        </p:nvSpPr>
        <p:spPr>
          <a:xfrm>
            <a:off x="2863840" y="1491630"/>
            <a:ext cx="3054041" cy="230216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Stationarity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sz="3200" dirty="0">
                <a:latin typeface="+mn-lt"/>
                <a:ea typeface="+mn-ea"/>
              </a:rPr>
              <a:t>Autocorrelation 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Seasonal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ity</a:t>
            </a:r>
            <a:endParaRPr kumimoji="0" lang="en-AU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061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F4CD4-3A74-4681-A32F-22DEB854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3544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What is stationarity?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09D9B-E451-4B35-A7E3-CAB7877CF4B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11559" y="1347614"/>
            <a:ext cx="8065715" cy="2879899"/>
          </a:xfrm>
        </p:spPr>
        <p:txBody>
          <a:bodyPr/>
          <a:lstStyle/>
          <a:p>
            <a:r>
              <a:rPr lang="en-AU" sz="2800" dirty="0"/>
              <a:t>In simple terms, a stationary series has no trend, and no autocorrelation—therefore, it has a constant mean and constant variance. </a:t>
            </a:r>
          </a:p>
          <a:p>
            <a:pPr marL="0" indent="0"/>
            <a:r>
              <a:rPr lang="en-AU" sz="2800" b="1" dirty="0"/>
              <a:t>This means it is easier to predict!</a:t>
            </a:r>
          </a:p>
        </p:txBody>
      </p:sp>
    </p:spTree>
    <p:extLst>
      <p:ext uri="{BB962C8B-B14F-4D97-AF65-F5344CB8AC3E}">
        <p14:creationId xmlns:p14="http://schemas.microsoft.com/office/powerpoint/2010/main" val="917876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79D8-D2DD-4FD3-9E48-2A67DC7D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Stationarity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8C1B0D-1A39-4EDF-8244-D8A493BE0951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468313" y="1347614"/>
                <a:ext cx="4697245" cy="2879899"/>
              </a:xfrm>
            </p:spPr>
            <p:txBody>
              <a:bodyPr/>
              <a:lstStyle/>
              <a:p>
                <a:pPr marL="177800" indent="-177800"/>
                <a:r>
                  <a:rPr lang="en-AU" sz="2000" b="0" i="0" dirty="0">
                    <a:solidFill>
                      <a:schemeClr val="tx1"/>
                    </a:solidFill>
                    <a:effectLst/>
                  </a:rPr>
                  <a:t>Definition of weak stationarity:</a:t>
                </a:r>
              </a:p>
              <a:p>
                <a:pPr marL="177800" indent="-177800"/>
                <a:r>
                  <a:rPr lang="en-AU" sz="2000" dirty="0">
                    <a:solidFill>
                      <a:schemeClr val="tx1"/>
                    </a:solidFill>
                  </a:rPr>
                  <a:t>1. the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is the same for all </a:t>
                </a:r>
                <a:r>
                  <a:rPr lang="en-AU" sz="2000" i="1" dirty="0">
                    <a:solidFill>
                      <a:schemeClr val="tx1"/>
                    </a:solidFill>
                  </a:rPr>
                  <a:t>t</a:t>
                </a:r>
                <a:r>
                  <a:rPr lang="en-AU" sz="2000" dirty="0">
                    <a:solidFill>
                      <a:schemeClr val="tx1"/>
                    </a:solidFill>
                  </a:rPr>
                  <a:t>;</a:t>
                </a:r>
              </a:p>
              <a:p>
                <a:pPr marL="177800" indent="-177800"/>
                <a:r>
                  <a:rPr lang="en-AU" sz="2000" dirty="0">
                    <a:solidFill>
                      <a:schemeClr val="tx1"/>
                    </a:solidFill>
                  </a:rPr>
                  <a:t>2.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is the same for all </a:t>
                </a:r>
                <a:r>
                  <a:rPr lang="en-AU" sz="2000" i="1" dirty="0">
                    <a:solidFill>
                      <a:schemeClr val="tx1"/>
                    </a:solidFill>
                  </a:rPr>
                  <a:t>t</a:t>
                </a:r>
                <a:r>
                  <a:rPr lang="en-AU" sz="2000" dirty="0">
                    <a:solidFill>
                      <a:schemeClr val="tx1"/>
                    </a:solidFill>
                  </a:rPr>
                  <a:t>; </a:t>
                </a:r>
              </a:p>
              <a:p>
                <a:pPr marL="177800" indent="-177800"/>
                <a:r>
                  <a:rPr lang="en-AU" sz="2000" dirty="0">
                    <a:solidFill>
                      <a:schemeClr val="tx1"/>
                    </a:solidFill>
                  </a:rPr>
                  <a:t>3. the covariance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is the same for all</a:t>
                </a:r>
                <a:r>
                  <a:rPr lang="en-AU" sz="2000" i="1" dirty="0">
                    <a:solidFill>
                      <a:schemeClr val="tx1"/>
                    </a:solidFill>
                  </a:rPr>
                  <a:t> t </a:t>
                </a:r>
                <a:r>
                  <a:rPr lang="en-AU" sz="2000" dirty="0">
                    <a:solidFill>
                      <a:schemeClr val="tx1"/>
                    </a:solidFill>
                  </a:rPr>
                  <a:t>and depends only on </a:t>
                </a:r>
                <a:r>
                  <a:rPr lang="en-AU" sz="2000" i="1" dirty="0">
                    <a:solidFill>
                      <a:schemeClr val="tx1"/>
                    </a:solidFill>
                  </a:rPr>
                  <a:t>m</a:t>
                </a:r>
                <a:r>
                  <a:rPr lang="en-AU" sz="2000" dirty="0">
                    <a:solidFill>
                      <a:schemeClr val="tx1"/>
                    </a:solidFill>
                  </a:rPr>
                  <a:t> (the distance between values, or the lag).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8C1B0D-1A39-4EDF-8244-D8A493BE0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468313" y="1347614"/>
                <a:ext cx="4697245" cy="2879899"/>
              </a:xfrm>
              <a:blipFill>
                <a:blip r:embed="rId3"/>
                <a:stretch>
                  <a:fillRect l="-3377" t="-2542" r="-3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55971E3C-1D28-40A3-8AA8-133617B9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58" y="915566"/>
            <a:ext cx="3978442" cy="318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858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D8D4-71C6-434F-B40B-701A1FBF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83518"/>
            <a:ext cx="3383607" cy="1477328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Which of these series appear stationary?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C5DA2B5-DBC5-4577-9182-4EBF3991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39502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96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CEAE3CDE-62D4-4D6C-A2C9-039966AC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39502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5D8D4-71C6-434F-B40B-701A1FBFC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83518"/>
            <a:ext cx="3383607" cy="1477328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Which of these series appear stationary?</a:t>
            </a:r>
          </a:p>
        </p:txBody>
      </p:sp>
      <p:pic>
        <p:nvPicPr>
          <p:cNvPr id="4" name="Graphic 3" descr="Checkbox Checked">
            <a:extLst>
              <a:ext uri="{FF2B5EF4-FFF2-40B4-BE49-F238E27FC236}">
                <a16:creationId xmlns:a16="http://schemas.microsoft.com/office/drawing/2014/main" id="{FBF049F1-2AE5-472B-854B-7E03B7E3C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4672" y="191660"/>
            <a:ext cx="914400" cy="914400"/>
          </a:xfrm>
          <a:prstGeom prst="rect">
            <a:avLst/>
          </a:prstGeom>
        </p:spPr>
      </p:pic>
      <p:pic>
        <p:nvPicPr>
          <p:cNvPr id="6" name="Graphic 5" descr="Checkbox Checked">
            <a:extLst>
              <a:ext uri="{FF2B5EF4-FFF2-40B4-BE49-F238E27FC236}">
                <a16:creationId xmlns:a16="http://schemas.microsoft.com/office/drawing/2014/main" id="{C0A64391-3C38-4515-98DA-1DCE9502E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344" y="2410201"/>
            <a:ext cx="914400" cy="914400"/>
          </a:xfrm>
          <a:prstGeom prst="rect">
            <a:avLst/>
          </a:prstGeom>
        </p:spPr>
      </p:pic>
      <p:pic>
        <p:nvPicPr>
          <p:cNvPr id="8" name="Graphic 7" descr="Checkbox Crossed">
            <a:extLst>
              <a:ext uri="{FF2B5EF4-FFF2-40B4-BE49-F238E27FC236}">
                <a16:creationId xmlns:a16="http://schemas.microsoft.com/office/drawing/2014/main" id="{0110A598-FF0D-4D91-87EC-8A5EB71A0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4344" y="191660"/>
            <a:ext cx="914400" cy="914400"/>
          </a:xfrm>
          <a:prstGeom prst="rect">
            <a:avLst/>
          </a:prstGeom>
        </p:spPr>
      </p:pic>
      <p:pic>
        <p:nvPicPr>
          <p:cNvPr id="10" name="Graphic 9" descr="Checkbox Crossed">
            <a:extLst>
              <a:ext uri="{FF2B5EF4-FFF2-40B4-BE49-F238E27FC236}">
                <a16:creationId xmlns:a16="http://schemas.microsoft.com/office/drawing/2014/main" id="{D1CB0AFD-1126-4408-B73B-CB1D9B669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4672" y="24102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6B0B-F214-410F-B0E1-5140FB0F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06" y="312777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How to deal with non-stationarity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FE069-6619-456F-BD77-0E957CCA96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40456" y="1124385"/>
            <a:ext cx="7443911" cy="645467"/>
          </a:xfrm>
        </p:spPr>
        <p:txBody>
          <a:bodyPr/>
          <a:lstStyle/>
          <a:p>
            <a:r>
              <a:rPr lang="en-AU" sz="2000" b="1" dirty="0"/>
              <a:t>First: </a:t>
            </a:r>
            <a:r>
              <a:rPr lang="en-AU" sz="2000" dirty="0"/>
              <a:t>does your series have constant variance? → If not, try a log (natural) transformation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88AEC8-4B32-4EC5-AB0B-5E0A975BF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6" b="2287"/>
          <a:stretch/>
        </p:blipFill>
        <p:spPr bwMode="auto">
          <a:xfrm>
            <a:off x="316724" y="2560824"/>
            <a:ext cx="449729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6927F44-B648-420F-B59C-A418889CE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7" r="4978" b="6379"/>
          <a:stretch/>
        </p:blipFill>
        <p:spPr bwMode="auto">
          <a:xfrm>
            <a:off x="4716016" y="2571750"/>
            <a:ext cx="4160243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4F6539-6BC0-4D2F-97C8-9AFE0E12DBB9}"/>
              </a:ext>
            </a:extLst>
          </p:cNvPr>
          <p:cNvSpPr txBox="1"/>
          <p:nvPr/>
        </p:nvSpPr>
        <p:spPr>
          <a:xfrm flipH="1">
            <a:off x="1380623" y="2176765"/>
            <a:ext cx="197050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plot(h02)</a:t>
            </a:r>
            <a:endParaRPr kumimoji="0" lang="en-AU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83038-A9CD-4418-B9A6-89E2B868846B}"/>
              </a:ext>
            </a:extLst>
          </p:cNvPr>
          <p:cNvSpPr txBox="1"/>
          <p:nvPr/>
        </p:nvSpPr>
        <p:spPr>
          <a:xfrm flipH="1">
            <a:off x="5810883" y="2176765"/>
            <a:ext cx="21224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plot(log(h02))</a:t>
            </a:r>
            <a:endParaRPr kumimoji="0" lang="en-AU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37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6B0B-F214-410F-B0E1-5140FB0F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How to deal with non-stationarity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CFE069-6619-456F-BD77-0E957CCA969B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440458" y="1162169"/>
                <a:ext cx="8229600" cy="3065344"/>
              </a:xfrm>
            </p:spPr>
            <p:txBody>
              <a:bodyPr/>
              <a:lstStyle/>
              <a:p>
                <a:r>
                  <a:rPr lang="en-AU" sz="2000" b="1" dirty="0"/>
                  <a:t>Second: </a:t>
                </a:r>
                <a:r>
                  <a:rPr lang="en-AU" sz="2000" dirty="0"/>
                  <a:t>does your series have a trend? → If so, try taking the first difference of your series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AU" sz="2000" dirty="0"/>
                  <a:t>)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5CFE069-6619-456F-BD77-0E957CCA96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440458" y="1162169"/>
                <a:ext cx="8229600" cy="3065344"/>
              </a:xfrm>
              <a:blipFill>
                <a:blip r:embed="rId3"/>
                <a:stretch>
                  <a:fillRect l="-1852" t="-23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2" name="Picture 4">
            <a:extLst>
              <a:ext uri="{FF2B5EF4-FFF2-40B4-BE49-F238E27FC236}">
                <a16:creationId xmlns:a16="http://schemas.microsoft.com/office/drawing/2014/main" id="{66927F44-B648-420F-B59C-A418889CE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7" r="4978" b="6379"/>
          <a:stretch/>
        </p:blipFill>
        <p:spPr bwMode="auto">
          <a:xfrm>
            <a:off x="411757" y="2470186"/>
            <a:ext cx="4160243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470409E-24E2-4625-BA39-D54A3B6FA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9" r="6874" b="7037"/>
          <a:stretch/>
        </p:blipFill>
        <p:spPr bwMode="auto">
          <a:xfrm>
            <a:off x="4600700" y="2358966"/>
            <a:ext cx="4160243" cy="234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E56860-DA51-4132-B17E-035FA8F70F50}"/>
              </a:ext>
            </a:extLst>
          </p:cNvPr>
          <p:cNvSpPr txBox="1"/>
          <p:nvPr/>
        </p:nvSpPr>
        <p:spPr>
          <a:xfrm flipH="1">
            <a:off x="1339750" y="1995265"/>
            <a:ext cx="230425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plot(log(h02))</a:t>
            </a:r>
            <a:endParaRPr kumimoji="0" lang="en-AU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B0B81-DAD4-4096-AFA0-B7E1CEED80A9}"/>
              </a:ext>
            </a:extLst>
          </p:cNvPr>
          <p:cNvSpPr txBox="1"/>
          <p:nvPr/>
        </p:nvSpPr>
        <p:spPr>
          <a:xfrm flipH="1">
            <a:off x="5364088" y="1989634"/>
            <a:ext cx="295232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plot(diff(log(h02)))</a:t>
            </a:r>
            <a:endParaRPr kumimoji="0" lang="en-AU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8DC57-60B4-42DC-829A-8E73C8E4D034}"/>
              </a:ext>
            </a:extLst>
          </p:cNvPr>
          <p:cNvSpPr txBox="1"/>
          <p:nvPr/>
        </p:nvSpPr>
        <p:spPr>
          <a:xfrm>
            <a:off x="539552" y="4805576"/>
            <a:ext cx="599067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***If needed, always log transform your data before taking the difference!!</a:t>
            </a:r>
            <a:endParaRPr kumimoji="0" lang="en-AU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666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B8B40-E428-472D-B792-6E33A5A1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What is autocorrelation?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E6057B-59FE-44D4-B762-B0E461B3269A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AU" sz="2000" dirty="0"/>
                  <a:t>Autocorrelation refers to correlation (or dependence) between observations in your time series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2000" dirty="0"/>
                  <a:t>) and its previous value(s).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AU" sz="2000" b="1" dirty="0"/>
                  <a:t>An assumption of linear regression is that your residuals are independent (not correlated)! </a:t>
                </a:r>
              </a:p>
              <a:p>
                <a:pPr>
                  <a:spcAft>
                    <a:spcPts val="1200"/>
                  </a:spcAft>
                </a:pPr>
                <a:r>
                  <a:rPr lang="en-AU" sz="2000" dirty="0"/>
                  <a:t>If you don’t adjust for autocorrelation, you may get biased results or incorrect standard errors.</a:t>
                </a:r>
              </a:p>
              <a:p>
                <a:endParaRPr lang="en-AU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E6057B-59FE-44D4-B762-B0E461B326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blipFill>
                <a:blip r:embed="rId2"/>
                <a:stretch>
                  <a:fillRect l="-1932" t="-23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381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B6DE-7862-4343-9F72-3031E6D5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" y="361950"/>
            <a:ext cx="8352159" cy="984885"/>
          </a:xfrm>
        </p:spPr>
        <p:txBody>
          <a:bodyPr/>
          <a:lstStyle/>
          <a:p>
            <a:pPr marL="177800" indent="-177800"/>
            <a:r>
              <a:rPr lang="en-AU" sz="3200" dirty="0">
                <a:solidFill>
                  <a:srgbClr val="002060"/>
                </a:solidFill>
              </a:rPr>
              <a:t>What do we mean when we talk about lag??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69C681-17F5-4ED5-B8F6-651B492787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5214777"/>
                  </p:ext>
                </p:extLst>
              </p:nvPr>
            </p:nvGraphicFramePr>
            <p:xfrm>
              <a:off x="683568" y="1555746"/>
              <a:ext cx="4680520" cy="2865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108868714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6714250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486656380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818836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Time</a:t>
                          </a:r>
                        </a:p>
                      </a:txBody>
                      <a:tcPr anchor="b"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AU" b="0" dirty="0"/>
                            <a:t>Observation</a:t>
                          </a:r>
                        </a:p>
                      </a:txBody>
                      <a:tcPr anchor="b"/>
                    </a:tc>
                    <a:tc hMerge="1">
                      <a:txBody>
                        <a:bodyPr/>
                        <a:lstStyle/>
                        <a:p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Lag (in reference to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AU" b="0" dirty="0"/>
                            <a:t>)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4211841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0543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8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23467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70132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9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33896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09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31053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907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28482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 (first-order lag)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750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38900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9522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469C681-17F5-4ED5-B8F6-651B492787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5214777"/>
                  </p:ext>
                </p:extLst>
              </p:nvPr>
            </p:nvGraphicFramePr>
            <p:xfrm>
              <a:off x="683568" y="1555746"/>
              <a:ext cx="4680520" cy="286512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108868714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6714250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486656380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81883633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Time</a:t>
                          </a:r>
                        </a:p>
                      </a:txBody>
                      <a:tcPr anchor="b"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AU" b="0" dirty="0"/>
                            <a:t>Observation</a:t>
                          </a:r>
                        </a:p>
                      </a:txBody>
                      <a:tcPr anchor="b"/>
                    </a:tc>
                    <a:tc hMerge="1">
                      <a:txBody>
                        <a:bodyPr/>
                        <a:lstStyle/>
                        <a:p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132326" t="-4762" r="-906" b="-3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841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05438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8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23467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280328" r="-23521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70132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9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33896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380328" r="-235211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09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31053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480328" r="-235211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907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28482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580328" r="-23521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 (first-order lag)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750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38900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680328" r="-23521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9522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56B655-B375-4D1A-8A2E-886331146A22}"/>
                  </a:ext>
                </a:extLst>
              </p:cNvPr>
              <p:cNvSpPr txBox="1"/>
              <p:nvPr/>
            </p:nvSpPr>
            <p:spPr>
              <a:xfrm>
                <a:off x="5652119" y="1525274"/>
                <a:ext cx="3168352" cy="325627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182563" indent="-182563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is correlated</a:t>
                </a:r>
                <a:r>
                  <a:rPr kumimoji="0" lang="en-AU" sz="2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, this is</a:t>
                </a:r>
                <a:r>
                  <a:rPr kumimoji="0" lang="en-AU" sz="2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called first-order autocorrelation</a:t>
                </a:r>
              </a:p>
              <a:p>
                <a:pPr marL="182563" indent="-182563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lang="en-AU" sz="2000" baseline="0" dirty="0">
                  <a:latin typeface="+mn-lt"/>
                  <a:ea typeface="+mn-ea"/>
                </a:endParaRPr>
              </a:p>
              <a:p>
                <a:pPr marL="182563" indent="-182563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n-AU" sz="2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AU" sz="2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</a:t>
                </a:r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could also be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,</a:t>
                </a:r>
                <a:r>
                  <a:rPr lang="en-AU" sz="20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</m:oMath>
                </a14:m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.</a:t>
                </a:r>
              </a:p>
              <a:p>
                <a:pPr marL="182563" indent="-182563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lang="en-AU" sz="2000" dirty="0">
                  <a:latin typeface="+mn-lt"/>
                  <a:ea typeface="+mn-ea"/>
                </a:endParaRPr>
              </a:p>
              <a:p>
                <a:pPr marL="182563" indent="-182563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n-AU" sz="2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</a:t>
                </a:r>
                <a:endParaRPr kumimoji="0" lang="en-AU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56B655-B375-4D1A-8A2E-886331146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19" y="1525274"/>
                <a:ext cx="3168352" cy="3256276"/>
              </a:xfrm>
              <a:prstGeom prst="rect">
                <a:avLst/>
              </a:prstGeom>
              <a:blipFill>
                <a:blip r:embed="rId3"/>
                <a:stretch>
                  <a:fillRect l="-1923" t="-749" r="-423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7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7DC12D3-5080-4289-A98E-BD0896C8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30887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What are time series data?</a:t>
            </a:r>
          </a:p>
        </p:txBody>
      </p:sp>
      <p:pic>
        <p:nvPicPr>
          <p:cNvPr id="1026" name="Picture 2" descr="1918 flu pandemic puts prison medical staff to test - Inside CDCR">
            <a:extLst>
              <a:ext uri="{FF2B5EF4-FFF2-40B4-BE49-F238E27FC236}">
                <a16:creationId xmlns:a16="http://schemas.microsoft.com/office/drawing/2014/main" id="{BE674911-3121-4CAB-A3A6-D51FC43C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79635"/>
            <a:ext cx="4647702" cy="359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Line arrow: Counter-clockwise curve">
            <a:extLst>
              <a:ext uri="{FF2B5EF4-FFF2-40B4-BE49-F238E27FC236}">
                <a16:creationId xmlns:a16="http://schemas.microsoft.com/office/drawing/2014/main" id="{6B8E6BDB-F9F5-4000-8AC1-36D20E286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598598">
            <a:off x="2000534" y="4214875"/>
            <a:ext cx="914400" cy="914400"/>
          </a:xfrm>
          <a:prstGeom prst="rect">
            <a:avLst/>
          </a:prstGeom>
        </p:spPr>
      </p:pic>
      <p:pic>
        <p:nvPicPr>
          <p:cNvPr id="11" name="Graphic 10" descr="Line arrow: Clockwise curve">
            <a:extLst>
              <a:ext uri="{FF2B5EF4-FFF2-40B4-BE49-F238E27FC236}">
                <a16:creationId xmlns:a16="http://schemas.microsoft.com/office/drawing/2014/main" id="{34857057-F575-4A4B-A864-6A09E5BCE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06550">
            <a:off x="2521230" y="2613255"/>
            <a:ext cx="908034" cy="908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5C2EA1-9AD6-41B0-99C6-BE533E9B7504}"/>
              </a:ext>
            </a:extLst>
          </p:cNvPr>
          <p:cNvSpPr txBox="1"/>
          <p:nvPr/>
        </p:nvSpPr>
        <p:spPr>
          <a:xfrm flipH="1">
            <a:off x="380655" y="2520961"/>
            <a:ext cx="214081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725" marR="0" indent="-857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Outcome = Deaths per 1000 population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4E973-4E73-4C72-84A2-510273EC6920}"/>
              </a:ext>
            </a:extLst>
          </p:cNvPr>
          <p:cNvSpPr txBox="1"/>
          <p:nvPr/>
        </p:nvSpPr>
        <p:spPr>
          <a:xfrm flipH="1">
            <a:off x="316924" y="4333521"/>
            <a:ext cx="214081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725" marR="0" indent="-857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Frequency = Week</a:t>
            </a:r>
          </a:p>
        </p:txBody>
      </p:sp>
    </p:spTree>
    <p:extLst>
      <p:ext uri="{BB962C8B-B14F-4D97-AF65-F5344CB8AC3E}">
        <p14:creationId xmlns:p14="http://schemas.microsoft.com/office/powerpoint/2010/main" val="3505127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809-03F8-4A5D-94A6-905DE400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861774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Autocorrelation function (ACF) and partial ACF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29E22-D5E2-49DB-9AA9-2A3EAA2FC62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779662"/>
            <a:ext cx="3599631" cy="2447851"/>
          </a:xfrm>
        </p:spPr>
        <p:txBody>
          <a:bodyPr/>
          <a:lstStyle/>
          <a:p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acf2(data=, lag=)</a:t>
            </a:r>
          </a:p>
          <a:p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7800" indent="-177800"/>
            <a:r>
              <a:rPr lang="en-AU" sz="1800" dirty="0">
                <a:cs typeface="Courier New" panose="02070309020205020404" pitchFamily="49" charset="0"/>
              </a:rPr>
              <a:t>ACF/PACF plots for corticosteroid prescriptions</a:t>
            </a:r>
          </a:p>
          <a:p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acf2(h02)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9FB1A-7824-4FB9-AFAE-8455B9A7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929981"/>
            <a:ext cx="4968552" cy="3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75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A809-03F8-4A5D-94A6-905DE400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861774"/>
          </a:xfrm>
        </p:spPr>
        <p:txBody>
          <a:bodyPr/>
          <a:lstStyle/>
          <a:p>
            <a:r>
              <a:rPr lang="en-AU" sz="2800" dirty="0">
                <a:solidFill>
                  <a:srgbClr val="002060"/>
                </a:solidFill>
              </a:rPr>
              <a:t>Autocorrelation function (ACF) and partial ACF plots</a:t>
            </a:r>
            <a:endParaRPr lang="en-AU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29E22-D5E2-49DB-9AA9-2A3EAA2FC62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635646"/>
            <a:ext cx="3167583" cy="2591867"/>
          </a:xfrm>
        </p:spPr>
        <p:txBody>
          <a:bodyPr/>
          <a:lstStyle/>
          <a:p>
            <a:pPr marL="177800" indent="-177800"/>
            <a:r>
              <a:rPr lang="en-AU" sz="2000" dirty="0">
                <a:cs typeface="Courier New" panose="02070309020205020404" pitchFamily="49" charset="0"/>
              </a:rPr>
              <a:t>You should always check the ACF/PACF on your stationary series!</a:t>
            </a:r>
          </a:p>
          <a:p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acf2(diff(log(h02)))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F7E06-164B-47E8-A2B7-A41D26E85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159" y="987574"/>
            <a:ext cx="4879527" cy="346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22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00B8-7603-47D9-98D1-9FFBBF74A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What is seasonality?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DFC8A8-7FDB-4ADA-AB5E-33208EFC3E09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AU" sz="2000" dirty="0"/>
                  <a:t>Seasonality is a type of autocorrelation—observations at a given time point are correlated with previous observations at the same time of year.</a:t>
                </a:r>
              </a:p>
              <a:p>
                <a:pPr>
                  <a:spcAft>
                    <a:spcPts val="1200"/>
                  </a:spcAft>
                </a:pPr>
                <a:r>
                  <a:rPr lang="en-AU" sz="2000" dirty="0"/>
                  <a:t>For instance, with monthly data, an observation in July 2018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2000" dirty="0"/>
                  <a:t>) would be correlated with the observation at lag 12 in July 2017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b>
                    </m:sSub>
                  </m:oMath>
                </a14:m>
                <a:r>
                  <a:rPr lang="en-AU" sz="2000" dirty="0"/>
                  <a:t>).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DFC8A8-7FDB-4ADA-AB5E-33208EFC3E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blipFill>
                <a:blip r:embed="rId2"/>
                <a:stretch>
                  <a:fillRect l="-1932" t="-23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689E02B-CD52-41A8-9D69-C0B86EA2E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361"/>
          <a:stretch/>
        </p:blipFill>
        <p:spPr>
          <a:xfrm>
            <a:off x="1547664" y="3118440"/>
            <a:ext cx="4777462" cy="17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09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45FA-0094-4D5F-91EE-08C94480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Seasonal 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715C9E8-A7A1-463F-A04D-F945724606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3568" y="1203598"/>
              <a:ext cx="4680520" cy="323596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108868714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6714250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486656380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8188363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Time</a:t>
                          </a:r>
                        </a:p>
                      </a:txBody>
                      <a:tcPr anchor="b"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AU" b="0" dirty="0"/>
                            <a:t>Observation</a:t>
                          </a:r>
                        </a:p>
                      </a:txBody>
                      <a:tcPr anchor="b"/>
                    </a:tc>
                    <a:tc hMerge="1">
                      <a:txBody>
                        <a:bodyPr/>
                        <a:lstStyle/>
                        <a:p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Lag (in reference to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AU" b="0" dirty="0"/>
                            <a:t>)</a:t>
                          </a:r>
                        </a:p>
                      </a:txBody>
                      <a:tcPr anchor="b"/>
                    </a:tc>
                    <a:extLst>
                      <a:ext uri="{0D108BD9-81ED-4DB2-BD59-A6C34878D82A}">
                        <a16:rowId xmlns:a16="http://schemas.microsoft.com/office/drawing/2014/main" val="4211841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30314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12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6117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3495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8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23467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b="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70132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9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33896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09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31053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907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28482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AU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 (first-order lag)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750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38900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AU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9522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715C9E8-A7A1-463F-A04D-F945724606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1238389"/>
                  </p:ext>
                </p:extLst>
              </p:nvPr>
            </p:nvGraphicFramePr>
            <p:xfrm>
              <a:off x="683568" y="1203598"/>
              <a:ext cx="4680520" cy="323596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792088">
                      <a:extLst>
                        <a:ext uri="{9D8B030D-6E8A-4147-A177-3AD203B41FA5}">
                          <a16:colId xmlns:a16="http://schemas.microsoft.com/office/drawing/2014/main" val="108868714"/>
                        </a:ext>
                      </a:extLst>
                    </a:gridCol>
                    <a:gridCol w="1008112">
                      <a:extLst>
                        <a:ext uri="{9D8B030D-6E8A-4147-A177-3AD203B41FA5}">
                          <a16:colId xmlns:a16="http://schemas.microsoft.com/office/drawing/2014/main" val="2671425098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2486656380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81883633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Time</a:t>
                          </a:r>
                        </a:p>
                      </a:txBody>
                      <a:tcPr anchor="b"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AU" b="0" dirty="0"/>
                            <a:t>Observation</a:t>
                          </a:r>
                        </a:p>
                      </a:txBody>
                      <a:tcPr anchor="b"/>
                    </a:tc>
                    <a:tc hMerge="1">
                      <a:txBody>
                        <a:bodyPr/>
                        <a:lstStyle/>
                        <a:p>
                          <a:endParaRPr lang="en-AU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l="-132326" t="-4762" r="-906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1841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30314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180328" r="-23521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12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6117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…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3495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8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23467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380328" r="-23521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b="0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70132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9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33896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480328" r="-235211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3099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31053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580328" r="-235211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0907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28482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680328" r="-23521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/>
                            <a:t>1 (first-order lag)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7506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12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38900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8451" t="-780328" r="-23521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AU" dirty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9522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7D10C8-ED9A-4134-A2A3-3F45F37BC6C9}"/>
                  </a:ext>
                </a:extLst>
              </p:cNvPr>
              <p:cNvSpPr txBox="1"/>
              <p:nvPr/>
            </p:nvSpPr>
            <p:spPr>
              <a:xfrm>
                <a:off x="5652120" y="1360168"/>
                <a:ext cx="3168352" cy="206210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182563" indent="-182563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If your data are monthly and exhibit seasonality,</a:t>
                </a:r>
                <a:r>
                  <a:rPr kumimoji="0" lang="en-AU" sz="2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is correlated</a:t>
                </a:r>
                <a:r>
                  <a:rPr kumimoji="0" lang="en-AU" sz="2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b>
                    </m:sSub>
                  </m:oMath>
                </a14:m>
                <a:r>
                  <a:rPr kumimoji="0" lang="en-AU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. </a:t>
                </a:r>
                <a:endParaRPr kumimoji="0" lang="en-AU" sz="2000" i="0" u="none" strike="noStrike" kern="120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</a:endParaRPr>
              </a:p>
              <a:p>
                <a:pPr marL="182563" indent="-182563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endParaRPr lang="en-AU" sz="2000" dirty="0">
                  <a:latin typeface="+mn-lt"/>
                  <a:ea typeface="+mn-ea"/>
                </a:endParaRPr>
              </a:p>
              <a:p>
                <a:pPr marL="182563" indent="-182563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:r>
                  <a:rPr kumimoji="0" lang="en-AU" sz="20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</a:t>
                </a:r>
                <a:endParaRPr kumimoji="0" lang="en-AU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7D10C8-ED9A-4134-A2A3-3F45F37BC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1360168"/>
                <a:ext cx="3168352" cy="2062103"/>
              </a:xfrm>
              <a:prstGeom prst="rect">
                <a:avLst/>
              </a:prstGeom>
              <a:blipFill>
                <a:blip r:embed="rId3"/>
                <a:stretch>
                  <a:fillRect l="-1923" t="-1183" r="-25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640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27C9-B3D7-4DA4-AD02-89C9B3FD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Seasonality</a:t>
            </a:r>
            <a:endParaRPr lang="en-AU" sz="24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CBE96F-C877-47D0-91D5-2AA5D9A17F9F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468313" y="1131888"/>
                <a:ext cx="4001809" cy="3095625"/>
              </a:xfrm>
            </p:spPr>
            <p:txBody>
              <a:bodyPr/>
              <a:lstStyle/>
              <a:p>
                <a:pPr marL="180975" indent="-180975"/>
                <a:endParaRPr lang="en-AU" sz="1800" dirty="0"/>
              </a:p>
              <a:p>
                <a:pPr marL="180975" indent="-180975"/>
                <a:r>
                  <a:rPr lang="en-AU" sz="2000" dirty="0"/>
                  <a:t>Seasonality can be dealt with by taking the seasonal difference, e.g. for monthly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b>
                    </m:sSub>
                  </m:oMath>
                </a14:m>
                <a:r>
                  <a:rPr lang="en-AU" sz="2000" dirty="0"/>
                  <a:t>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ECBE96F-C877-47D0-91D5-2AA5D9A17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468313" y="1131888"/>
                <a:ext cx="4001809" cy="3095625"/>
              </a:xfrm>
              <a:blipFill>
                <a:blip r:embed="rId2"/>
                <a:stretch>
                  <a:fillRect l="-3963" r="-3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14B74E4A-802F-48E1-BDCF-C93A66127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9" r="3768" b="14140"/>
          <a:stretch/>
        </p:blipFill>
        <p:spPr bwMode="auto">
          <a:xfrm>
            <a:off x="4553856" y="488618"/>
            <a:ext cx="4413945" cy="194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0400A2C-9B24-48B4-B183-17E1F1E99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9" r="5412" b="1817"/>
          <a:stretch/>
        </p:blipFill>
        <p:spPr bwMode="auto">
          <a:xfrm>
            <a:off x="4470122" y="2827389"/>
            <a:ext cx="4424337" cy="231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ADD68B-7FCC-49F3-827C-2844AC860DD4}"/>
              </a:ext>
            </a:extLst>
          </p:cNvPr>
          <p:cNvSpPr txBox="1"/>
          <p:nvPr/>
        </p:nvSpPr>
        <p:spPr>
          <a:xfrm flipH="1">
            <a:off x="4470122" y="2489909"/>
            <a:ext cx="475252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plot(diff(diff(log(h02)),lag=12)</a:t>
            </a:r>
            <a:endParaRPr kumimoji="0" lang="en-AU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97DCB-4425-4633-8F2A-19886BCC0306}"/>
              </a:ext>
            </a:extLst>
          </p:cNvPr>
          <p:cNvSpPr txBox="1"/>
          <p:nvPr/>
        </p:nvSpPr>
        <p:spPr>
          <a:xfrm flipH="1">
            <a:off x="5236934" y="149639"/>
            <a:ext cx="321890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800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plot(diff(log(h02)))</a:t>
            </a:r>
            <a:endParaRPr kumimoji="0" lang="en-AU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A1890-4847-4482-BC83-02587EC4A5F1}"/>
              </a:ext>
            </a:extLst>
          </p:cNvPr>
          <p:cNvSpPr txBox="1"/>
          <p:nvPr/>
        </p:nvSpPr>
        <p:spPr>
          <a:xfrm>
            <a:off x="793285" y="3481617"/>
            <a:ext cx="343875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Your series is now stationary!</a:t>
            </a:r>
            <a:endParaRPr kumimoji="0" lang="en-AU" sz="18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46E75-230A-4377-BEBA-F999FAE2CD9E}"/>
              </a:ext>
            </a:extLst>
          </p:cNvPr>
          <p:cNvCxnSpPr/>
          <p:nvPr/>
        </p:nvCxnSpPr>
        <p:spPr>
          <a:xfrm>
            <a:off x="4154833" y="3666283"/>
            <a:ext cx="108210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76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4612-3985-47A6-BC2F-61450EFC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Seasonality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16C3-59B7-4566-84E9-3E3C3FB8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730" y="792837"/>
            <a:ext cx="5003023" cy="355414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917F2-31A9-415B-872A-52B0D8A0CC2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2067694"/>
            <a:ext cx="3510417" cy="2159819"/>
          </a:xfrm>
        </p:spPr>
        <p:txBody>
          <a:bodyPr/>
          <a:lstStyle/>
          <a:p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acf2(diff(diff(log(h02)),lag=12)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81446B4-7543-43A3-94D8-BF63A8E01A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7636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C6C1-B530-428F-8533-4D7C7CBB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Time series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AA26C-F685-4986-B615-80D33D014C1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419622"/>
            <a:ext cx="8208962" cy="2807891"/>
          </a:xfrm>
        </p:spPr>
        <p:txBody>
          <a:bodyPr/>
          <a:lstStyle/>
          <a:p>
            <a:r>
              <a:rPr lang="en-AU" sz="2200" dirty="0"/>
              <a:t>Depending on your data, you may be able to use ordinary regression models to analyse your time series—we will cover this next Chapter. </a:t>
            </a:r>
          </a:p>
          <a:p>
            <a:endParaRPr lang="en-AU" sz="2200" dirty="0"/>
          </a:p>
          <a:p>
            <a:r>
              <a:rPr lang="en-AU" sz="2200" dirty="0"/>
              <a:t>An alternative is </a:t>
            </a:r>
            <a:r>
              <a:rPr lang="en-AU" sz="2200" b="1" dirty="0"/>
              <a:t>A</a:t>
            </a:r>
            <a:r>
              <a:rPr lang="en-AU" sz="2200" dirty="0"/>
              <a:t>uto</a:t>
            </a:r>
            <a:r>
              <a:rPr lang="en-AU" sz="2200" b="1" dirty="0"/>
              <a:t>r</a:t>
            </a:r>
            <a:r>
              <a:rPr lang="en-AU" sz="2200" dirty="0"/>
              <a:t>egressive </a:t>
            </a:r>
            <a:r>
              <a:rPr lang="en-AU" sz="2200" b="1" dirty="0"/>
              <a:t>I</a:t>
            </a:r>
            <a:r>
              <a:rPr lang="en-AU" sz="2200" dirty="0"/>
              <a:t>ntegrated </a:t>
            </a:r>
            <a:r>
              <a:rPr lang="en-AU" sz="2200" b="1" dirty="0"/>
              <a:t>M</a:t>
            </a:r>
            <a:r>
              <a:rPr lang="en-AU" sz="2200" dirty="0"/>
              <a:t>oving </a:t>
            </a:r>
            <a:r>
              <a:rPr lang="en-AU" sz="2200" b="1" dirty="0"/>
              <a:t>A</a:t>
            </a:r>
            <a:r>
              <a:rPr lang="en-AU" sz="2200" dirty="0"/>
              <a:t>verage (ARIMA) models, which can control for non-stationarity, autocorrelation and seasonality. </a:t>
            </a:r>
          </a:p>
          <a:p>
            <a:endParaRPr lang="en-AU" sz="1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0296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F4CD4-3A74-4681-A32F-22DEB854D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What is an ARIMA model?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09D9B-E451-4B35-A7E3-CAB7877CF4B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835696" y="1419622"/>
            <a:ext cx="5111799" cy="864096"/>
          </a:xfrm>
        </p:spPr>
        <p:txBody>
          <a:bodyPr/>
          <a:lstStyle/>
          <a:p>
            <a:pPr algn="ctr"/>
            <a:r>
              <a:rPr lang="en-AU" sz="7200" b="1" spc="2000" dirty="0">
                <a:latin typeface="Arial Nova Light" panose="020B0304020202020204" pitchFamily="34" charset="0"/>
              </a:rPr>
              <a:t>ARIMA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2814B0-F961-4EF7-A2D9-FD3DCFF9BDC0}"/>
              </a:ext>
            </a:extLst>
          </p:cNvPr>
          <p:cNvSpPr/>
          <p:nvPr/>
        </p:nvSpPr>
        <p:spPr>
          <a:xfrm>
            <a:off x="1979712" y="1239601"/>
            <a:ext cx="2016224" cy="1620181"/>
          </a:xfrm>
          <a:custGeom>
            <a:avLst/>
            <a:gdLst>
              <a:gd name="connsiteX0" fmla="*/ 0 w 2016224"/>
              <a:gd name="connsiteY0" fmla="*/ 810091 h 1620181"/>
              <a:gd name="connsiteX1" fmla="*/ 1008112 w 2016224"/>
              <a:gd name="connsiteY1" fmla="*/ 0 h 1620181"/>
              <a:gd name="connsiteX2" fmla="*/ 2016224 w 2016224"/>
              <a:gd name="connsiteY2" fmla="*/ 810091 h 1620181"/>
              <a:gd name="connsiteX3" fmla="*/ 1008112 w 2016224"/>
              <a:gd name="connsiteY3" fmla="*/ 1620182 h 1620181"/>
              <a:gd name="connsiteX4" fmla="*/ 0 w 2016224"/>
              <a:gd name="connsiteY4" fmla="*/ 810091 h 162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1620181" extrusionOk="0">
                <a:moveTo>
                  <a:pt x="0" y="810091"/>
                </a:moveTo>
                <a:cubicBezTo>
                  <a:pt x="-17792" y="328076"/>
                  <a:pt x="376320" y="80310"/>
                  <a:pt x="1008112" y="0"/>
                </a:cubicBezTo>
                <a:cubicBezTo>
                  <a:pt x="1597403" y="19582"/>
                  <a:pt x="1990927" y="314681"/>
                  <a:pt x="2016224" y="810091"/>
                </a:cubicBezTo>
                <a:cubicBezTo>
                  <a:pt x="1911436" y="1235474"/>
                  <a:pt x="1577738" y="1517163"/>
                  <a:pt x="1008112" y="1620182"/>
                </a:cubicBezTo>
                <a:cubicBezTo>
                  <a:pt x="421971" y="1579692"/>
                  <a:pt x="6802" y="1248180"/>
                  <a:pt x="0" y="810091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A9F7E5-06C3-4A63-B22D-654CE4041109}"/>
              </a:ext>
            </a:extLst>
          </p:cNvPr>
          <p:cNvSpPr/>
          <p:nvPr/>
        </p:nvSpPr>
        <p:spPr>
          <a:xfrm>
            <a:off x="3923928" y="1419623"/>
            <a:ext cx="648072" cy="1152128"/>
          </a:xfrm>
          <a:custGeom>
            <a:avLst/>
            <a:gdLst>
              <a:gd name="connsiteX0" fmla="*/ 0 w 648072"/>
              <a:gd name="connsiteY0" fmla="*/ 576064 h 1152128"/>
              <a:gd name="connsiteX1" fmla="*/ 324036 w 648072"/>
              <a:gd name="connsiteY1" fmla="*/ 0 h 1152128"/>
              <a:gd name="connsiteX2" fmla="*/ 648072 w 648072"/>
              <a:gd name="connsiteY2" fmla="*/ 576064 h 1152128"/>
              <a:gd name="connsiteX3" fmla="*/ 324036 w 648072"/>
              <a:gd name="connsiteY3" fmla="*/ 1152128 h 1152128"/>
              <a:gd name="connsiteX4" fmla="*/ 0 w 648072"/>
              <a:gd name="connsiteY4" fmla="*/ 576064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72" h="1152128" extrusionOk="0">
                <a:moveTo>
                  <a:pt x="0" y="576064"/>
                </a:moveTo>
                <a:cubicBezTo>
                  <a:pt x="-11070" y="236376"/>
                  <a:pt x="115135" y="32050"/>
                  <a:pt x="324036" y="0"/>
                </a:cubicBezTo>
                <a:cubicBezTo>
                  <a:pt x="569780" y="40206"/>
                  <a:pt x="610617" y="186829"/>
                  <a:pt x="648072" y="576064"/>
                </a:cubicBezTo>
                <a:cubicBezTo>
                  <a:pt x="603781" y="884909"/>
                  <a:pt x="506786" y="1121772"/>
                  <a:pt x="324036" y="1152128"/>
                </a:cubicBezTo>
                <a:cubicBezTo>
                  <a:pt x="96101" y="1084624"/>
                  <a:pt x="7161" y="884411"/>
                  <a:pt x="0" y="576064"/>
                </a:cubicBezTo>
                <a:close/>
              </a:path>
            </a:pathLst>
          </a:custGeom>
          <a:noFill/>
          <a:ln w="285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A5AF12-8770-455B-A3D7-A00D66AEBA51}"/>
              </a:ext>
            </a:extLst>
          </p:cNvPr>
          <p:cNvSpPr/>
          <p:nvPr/>
        </p:nvSpPr>
        <p:spPr>
          <a:xfrm>
            <a:off x="4511319" y="1239600"/>
            <a:ext cx="2016224" cy="1620181"/>
          </a:xfrm>
          <a:custGeom>
            <a:avLst/>
            <a:gdLst>
              <a:gd name="connsiteX0" fmla="*/ 0 w 2016224"/>
              <a:gd name="connsiteY0" fmla="*/ 810091 h 1620181"/>
              <a:gd name="connsiteX1" fmla="*/ 1008112 w 2016224"/>
              <a:gd name="connsiteY1" fmla="*/ 0 h 1620181"/>
              <a:gd name="connsiteX2" fmla="*/ 2016224 w 2016224"/>
              <a:gd name="connsiteY2" fmla="*/ 810091 h 1620181"/>
              <a:gd name="connsiteX3" fmla="*/ 1008112 w 2016224"/>
              <a:gd name="connsiteY3" fmla="*/ 1620182 h 1620181"/>
              <a:gd name="connsiteX4" fmla="*/ 0 w 2016224"/>
              <a:gd name="connsiteY4" fmla="*/ 810091 h 162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1620181" extrusionOk="0">
                <a:moveTo>
                  <a:pt x="0" y="810091"/>
                </a:moveTo>
                <a:cubicBezTo>
                  <a:pt x="-8074" y="346983"/>
                  <a:pt x="375217" y="81491"/>
                  <a:pt x="1008112" y="0"/>
                </a:cubicBezTo>
                <a:cubicBezTo>
                  <a:pt x="1593820" y="17425"/>
                  <a:pt x="1997069" y="326337"/>
                  <a:pt x="2016224" y="810091"/>
                </a:cubicBezTo>
                <a:cubicBezTo>
                  <a:pt x="1915208" y="1236267"/>
                  <a:pt x="1581856" y="1484175"/>
                  <a:pt x="1008112" y="1620182"/>
                </a:cubicBezTo>
                <a:cubicBezTo>
                  <a:pt x="389614" y="1535093"/>
                  <a:pt x="12322" y="1240622"/>
                  <a:pt x="0" y="810091"/>
                </a:cubicBezTo>
                <a:close/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9E08B-9F54-4122-81B7-5325701C3C65}"/>
              </a:ext>
            </a:extLst>
          </p:cNvPr>
          <p:cNvSpPr txBox="1"/>
          <p:nvPr/>
        </p:nvSpPr>
        <p:spPr>
          <a:xfrm>
            <a:off x="384054" y="3230849"/>
            <a:ext cx="2584362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Autoregressive</a:t>
            </a:r>
          </a:p>
        </p:txBody>
      </p:sp>
      <p:pic>
        <p:nvPicPr>
          <p:cNvPr id="12" name="Graphic 11" descr="Line arrow: Counter-clockwise curve">
            <a:extLst>
              <a:ext uri="{FF2B5EF4-FFF2-40B4-BE49-F238E27FC236}">
                <a16:creationId xmlns:a16="http://schemas.microsoft.com/office/drawing/2014/main" id="{F7ECA297-CD8F-4C32-9C62-5CD629E93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785891">
            <a:off x="1378496" y="2402580"/>
            <a:ext cx="914400" cy="914400"/>
          </a:xfrm>
          <a:prstGeom prst="rect">
            <a:avLst/>
          </a:prstGeom>
        </p:spPr>
      </p:pic>
      <p:pic>
        <p:nvPicPr>
          <p:cNvPr id="14" name="Graphic 13" descr="Line arrow: Clockwise curve">
            <a:extLst>
              <a:ext uri="{FF2B5EF4-FFF2-40B4-BE49-F238E27FC236}">
                <a16:creationId xmlns:a16="http://schemas.microsoft.com/office/drawing/2014/main" id="{6CE59EBD-37B8-49A5-9E8C-C6FB02943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083797">
            <a:off x="6322155" y="2294444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6A144-0128-4FF0-9048-08D044FB029F}"/>
              </a:ext>
            </a:extLst>
          </p:cNvPr>
          <p:cNvSpPr txBox="1"/>
          <p:nvPr/>
        </p:nvSpPr>
        <p:spPr>
          <a:xfrm>
            <a:off x="3215508" y="3348005"/>
            <a:ext cx="2693576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Integration (differencing)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6E504E-AB1E-4AFF-AC81-5A1792A673F5}"/>
              </a:ext>
            </a:extLst>
          </p:cNvPr>
          <p:cNvSpPr txBox="1"/>
          <p:nvPr/>
        </p:nvSpPr>
        <p:spPr>
          <a:xfrm>
            <a:off x="6286011" y="3177253"/>
            <a:ext cx="2377574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Moving average</a:t>
            </a:r>
          </a:p>
        </p:txBody>
      </p:sp>
      <p:pic>
        <p:nvPicPr>
          <p:cNvPr id="22" name="Graphic 21" descr="Line arrow: Slight curve">
            <a:extLst>
              <a:ext uri="{FF2B5EF4-FFF2-40B4-BE49-F238E27FC236}">
                <a16:creationId xmlns:a16="http://schemas.microsoft.com/office/drawing/2014/main" id="{DE51CCA9-CE0C-49F5-ADCC-2D36DF723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637823">
            <a:off x="3634166" y="25736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32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BB9E-101B-4B33-BC97-305ECEB3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76424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Autoregressive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3980CF-2AA4-4D05-B1C1-717C88CD1EA2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468313" y="1131888"/>
                <a:ext cx="8208962" cy="803917"/>
              </a:xfrm>
            </p:spPr>
            <p:txBody>
              <a:bodyPr/>
              <a:lstStyle/>
              <a:p>
                <a:r>
                  <a:rPr lang="en-AU" sz="2000" dirty="0"/>
                  <a:t>In an autoregressive (AR)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2000" dirty="0"/>
                  <a:t> is predicted by one or more previous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2000" dirty="0"/>
                  <a:t>  and helps adjust for autocorrelation.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3980CF-2AA4-4D05-B1C1-717C88CD1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468313" y="1131888"/>
                <a:ext cx="8208962" cy="803917"/>
              </a:xfrm>
              <a:blipFill>
                <a:blip r:embed="rId2"/>
                <a:stretch>
                  <a:fillRect l="-1932" t="-9091" r="-23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CBAACB-1B0E-469B-BBDC-883C2D904BFE}"/>
                  </a:ext>
                </a:extLst>
              </p:cNvPr>
              <p:cNvSpPr txBox="1"/>
              <p:nvPr/>
            </p:nvSpPr>
            <p:spPr>
              <a:xfrm>
                <a:off x="253638" y="2675610"/>
                <a:ext cx="8422049" cy="62273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342900" indent="-342900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AU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b="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b="0" i="0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AU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mmet bold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CBAACB-1B0E-469B-BBDC-883C2D904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8" y="2675610"/>
                <a:ext cx="8422049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A197189A-743E-4020-BB32-A7B05D64D6BA}"/>
              </a:ext>
            </a:extLst>
          </p:cNvPr>
          <p:cNvSpPr/>
          <p:nvPr/>
        </p:nvSpPr>
        <p:spPr>
          <a:xfrm>
            <a:off x="2051720" y="2675609"/>
            <a:ext cx="504056" cy="622735"/>
          </a:xfrm>
          <a:custGeom>
            <a:avLst/>
            <a:gdLst>
              <a:gd name="connsiteX0" fmla="*/ 0 w 504056"/>
              <a:gd name="connsiteY0" fmla="*/ 311368 h 622735"/>
              <a:gd name="connsiteX1" fmla="*/ 252028 w 504056"/>
              <a:gd name="connsiteY1" fmla="*/ 0 h 622735"/>
              <a:gd name="connsiteX2" fmla="*/ 504056 w 504056"/>
              <a:gd name="connsiteY2" fmla="*/ 311368 h 622735"/>
              <a:gd name="connsiteX3" fmla="*/ 252028 w 504056"/>
              <a:gd name="connsiteY3" fmla="*/ 622736 h 622735"/>
              <a:gd name="connsiteX4" fmla="*/ 0 w 504056"/>
              <a:gd name="connsiteY4" fmla="*/ 311368 h 6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6" h="622735" extrusionOk="0">
                <a:moveTo>
                  <a:pt x="0" y="311368"/>
                </a:moveTo>
                <a:cubicBezTo>
                  <a:pt x="-34472" y="133010"/>
                  <a:pt x="109903" y="-311"/>
                  <a:pt x="252028" y="0"/>
                </a:cubicBezTo>
                <a:cubicBezTo>
                  <a:pt x="388530" y="6988"/>
                  <a:pt x="499296" y="135359"/>
                  <a:pt x="504056" y="311368"/>
                </a:cubicBezTo>
                <a:cubicBezTo>
                  <a:pt x="515118" y="475437"/>
                  <a:pt x="418337" y="620408"/>
                  <a:pt x="252028" y="622736"/>
                </a:cubicBezTo>
                <a:cubicBezTo>
                  <a:pt x="108145" y="593701"/>
                  <a:pt x="-17849" y="527372"/>
                  <a:pt x="0" y="311368"/>
                </a:cubicBezTo>
                <a:close/>
              </a:path>
            </a:pathLst>
          </a:custGeom>
          <a:noFill/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0070C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27E685-EB1E-43BE-83C5-B164B52744C4}"/>
              </a:ext>
            </a:extLst>
          </p:cNvPr>
          <p:cNvSpPr/>
          <p:nvPr/>
        </p:nvSpPr>
        <p:spPr>
          <a:xfrm>
            <a:off x="7095863" y="2924965"/>
            <a:ext cx="504056" cy="419317"/>
          </a:xfrm>
          <a:custGeom>
            <a:avLst/>
            <a:gdLst>
              <a:gd name="connsiteX0" fmla="*/ 0 w 504056"/>
              <a:gd name="connsiteY0" fmla="*/ 209659 h 419317"/>
              <a:gd name="connsiteX1" fmla="*/ 252028 w 504056"/>
              <a:gd name="connsiteY1" fmla="*/ 0 h 419317"/>
              <a:gd name="connsiteX2" fmla="*/ 504056 w 504056"/>
              <a:gd name="connsiteY2" fmla="*/ 209659 h 419317"/>
              <a:gd name="connsiteX3" fmla="*/ 252028 w 504056"/>
              <a:gd name="connsiteY3" fmla="*/ 419318 h 419317"/>
              <a:gd name="connsiteX4" fmla="*/ 0 w 504056"/>
              <a:gd name="connsiteY4" fmla="*/ 209659 h 41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6" h="419317" extrusionOk="0">
                <a:moveTo>
                  <a:pt x="0" y="209659"/>
                </a:moveTo>
                <a:cubicBezTo>
                  <a:pt x="-34472" y="87474"/>
                  <a:pt x="109903" y="-311"/>
                  <a:pt x="252028" y="0"/>
                </a:cubicBezTo>
                <a:cubicBezTo>
                  <a:pt x="380051" y="29026"/>
                  <a:pt x="487403" y="79717"/>
                  <a:pt x="504056" y="209659"/>
                </a:cubicBezTo>
                <a:cubicBezTo>
                  <a:pt x="515118" y="317555"/>
                  <a:pt x="418337" y="416990"/>
                  <a:pt x="252028" y="419318"/>
                </a:cubicBezTo>
                <a:cubicBezTo>
                  <a:pt x="108197" y="390604"/>
                  <a:pt x="-6749" y="342104"/>
                  <a:pt x="0" y="209659"/>
                </a:cubicBezTo>
                <a:close/>
              </a:path>
            </a:pathLst>
          </a:custGeom>
          <a:noFill/>
          <a:ln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514798-7411-4FCB-989C-589D1C85AAAE}"/>
              </a:ext>
            </a:extLst>
          </p:cNvPr>
          <p:cNvSpPr/>
          <p:nvPr/>
        </p:nvSpPr>
        <p:spPr>
          <a:xfrm>
            <a:off x="3656074" y="2699197"/>
            <a:ext cx="504056" cy="622735"/>
          </a:xfrm>
          <a:custGeom>
            <a:avLst/>
            <a:gdLst>
              <a:gd name="connsiteX0" fmla="*/ 0 w 504056"/>
              <a:gd name="connsiteY0" fmla="*/ 311368 h 622735"/>
              <a:gd name="connsiteX1" fmla="*/ 252028 w 504056"/>
              <a:gd name="connsiteY1" fmla="*/ 0 h 622735"/>
              <a:gd name="connsiteX2" fmla="*/ 504056 w 504056"/>
              <a:gd name="connsiteY2" fmla="*/ 311368 h 622735"/>
              <a:gd name="connsiteX3" fmla="*/ 252028 w 504056"/>
              <a:gd name="connsiteY3" fmla="*/ 622736 h 622735"/>
              <a:gd name="connsiteX4" fmla="*/ 0 w 504056"/>
              <a:gd name="connsiteY4" fmla="*/ 311368 h 6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6" h="622735" extrusionOk="0">
                <a:moveTo>
                  <a:pt x="0" y="311368"/>
                </a:moveTo>
                <a:cubicBezTo>
                  <a:pt x="-34472" y="133010"/>
                  <a:pt x="109903" y="-311"/>
                  <a:pt x="252028" y="0"/>
                </a:cubicBezTo>
                <a:cubicBezTo>
                  <a:pt x="388530" y="6988"/>
                  <a:pt x="499296" y="135359"/>
                  <a:pt x="504056" y="311368"/>
                </a:cubicBezTo>
                <a:cubicBezTo>
                  <a:pt x="515118" y="475437"/>
                  <a:pt x="418337" y="620408"/>
                  <a:pt x="252028" y="622736"/>
                </a:cubicBezTo>
                <a:cubicBezTo>
                  <a:pt x="108145" y="593701"/>
                  <a:pt x="-17849" y="527372"/>
                  <a:pt x="0" y="311368"/>
                </a:cubicBezTo>
                <a:close/>
              </a:path>
            </a:pathLst>
          </a:custGeom>
          <a:noFill/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B63E66-D624-4007-BD5C-C940D3C1B0A2}"/>
              </a:ext>
            </a:extLst>
          </p:cNvPr>
          <p:cNvSpPr/>
          <p:nvPr/>
        </p:nvSpPr>
        <p:spPr>
          <a:xfrm>
            <a:off x="6139071" y="2699197"/>
            <a:ext cx="504056" cy="622735"/>
          </a:xfrm>
          <a:custGeom>
            <a:avLst/>
            <a:gdLst>
              <a:gd name="connsiteX0" fmla="*/ 0 w 504056"/>
              <a:gd name="connsiteY0" fmla="*/ 311368 h 622735"/>
              <a:gd name="connsiteX1" fmla="*/ 252028 w 504056"/>
              <a:gd name="connsiteY1" fmla="*/ 0 h 622735"/>
              <a:gd name="connsiteX2" fmla="*/ 504056 w 504056"/>
              <a:gd name="connsiteY2" fmla="*/ 311368 h 622735"/>
              <a:gd name="connsiteX3" fmla="*/ 252028 w 504056"/>
              <a:gd name="connsiteY3" fmla="*/ 622736 h 622735"/>
              <a:gd name="connsiteX4" fmla="*/ 0 w 504056"/>
              <a:gd name="connsiteY4" fmla="*/ 311368 h 6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6" h="622735" extrusionOk="0">
                <a:moveTo>
                  <a:pt x="0" y="311368"/>
                </a:moveTo>
                <a:cubicBezTo>
                  <a:pt x="-34472" y="133010"/>
                  <a:pt x="109903" y="-311"/>
                  <a:pt x="252028" y="0"/>
                </a:cubicBezTo>
                <a:cubicBezTo>
                  <a:pt x="388530" y="6988"/>
                  <a:pt x="499296" y="135359"/>
                  <a:pt x="504056" y="311368"/>
                </a:cubicBezTo>
                <a:cubicBezTo>
                  <a:pt x="515118" y="475437"/>
                  <a:pt x="418337" y="620408"/>
                  <a:pt x="252028" y="622736"/>
                </a:cubicBezTo>
                <a:cubicBezTo>
                  <a:pt x="108145" y="593701"/>
                  <a:pt x="-17849" y="527372"/>
                  <a:pt x="0" y="311368"/>
                </a:cubicBezTo>
                <a:close/>
              </a:path>
            </a:pathLst>
          </a:custGeom>
          <a:noFill/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F3F4B-E6E3-4F41-9FD7-A79D1B1C7782}"/>
                  </a:ext>
                </a:extLst>
              </p:cNvPr>
              <p:cNvSpPr txBox="1"/>
              <p:nvPr/>
            </p:nvSpPr>
            <p:spPr>
              <a:xfrm>
                <a:off x="2901708" y="4280529"/>
                <a:ext cx="3026406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 xmlns:m="http://schemas.openxmlformats.org/officeDocument/2006/math"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AU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= value of the autocorrelation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2F3F4B-E6E3-4F41-9FD7-A79D1B1C7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08" y="4280529"/>
                <a:ext cx="3026406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Line arrow: Counter-clockwise curve">
            <a:extLst>
              <a:ext uri="{FF2B5EF4-FFF2-40B4-BE49-F238E27FC236}">
                <a16:creationId xmlns:a16="http://schemas.microsoft.com/office/drawing/2014/main" id="{18F5F8BB-8188-4D16-9AA1-FD3D8B850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060344">
            <a:off x="2098575" y="3346904"/>
            <a:ext cx="914400" cy="914400"/>
          </a:xfrm>
          <a:prstGeom prst="rect">
            <a:avLst/>
          </a:prstGeom>
        </p:spPr>
      </p:pic>
      <p:pic>
        <p:nvPicPr>
          <p:cNvPr id="21" name="Graphic 20" descr="Line arrow: Clockwise curve">
            <a:extLst>
              <a:ext uri="{FF2B5EF4-FFF2-40B4-BE49-F238E27FC236}">
                <a16:creationId xmlns:a16="http://schemas.microsoft.com/office/drawing/2014/main" id="{0E829C0B-2334-4E6C-9F09-F6489AF2A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056650">
            <a:off x="5444231" y="3276349"/>
            <a:ext cx="1055510" cy="1055510"/>
          </a:xfrm>
          <a:prstGeom prst="rect">
            <a:avLst/>
          </a:prstGeom>
        </p:spPr>
      </p:pic>
      <p:pic>
        <p:nvPicPr>
          <p:cNvPr id="23" name="Graphic 22" descr="Line arrow: Slight curve">
            <a:extLst>
              <a:ext uri="{FF2B5EF4-FFF2-40B4-BE49-F238E27FC236}">
                <a16:creationId xmlns:a16="http://schemas.microsoft.com/office/drawing/2014/main" id="{8F99F2F1-5D45-44DE-B326-E2617EC261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637823">
            <a:off x="3489127" y="3385130"/>
            <a:ext cx="837948" cy="8379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1D8D281-9545-4CBC-9C2E-343C0810A1C6}"/>
              </a:ext>
            </a:extLst>
          </p:cNvPr>
          <p:cNvSpPr txBox="1"/>
          <p:nvPr/>
        </p:nvSpPr>
        <p:spPr>
          <a:xfrm>
            <a:off x="5729448" y="1928731"/>
            <a:ext cx="253133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600" i="1" dirty="0">
                <a:ea typeface="+mn-ea"/>
                <a:cs typeface="Arial" panose="020B0604020202020204" pitchFamily="34" charset="0"/>
              </a:rPr>
              <a:t>p</a:t>
            </a:r>
            <a:r>
              <a:rPr lang="en-AU" sz="1600" dirty="0">
                <a:ea typeface="+mn-ea"/>
                <a:cs typeface="Arial" panose="020B0604020202020204" pitchFamily="34" charset="0"/>
              </a:rPr>
              <a:t> = order of the AR model</a:t>
            </a:r>
            <a:endParaRPr kumimoji="0" lang="en-AU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pic>
        <p:nvPicPr>
          <p:cNvPr id="27" name="Graphic 26" descr="Line arrow: Slight curve">
            <a:extLst>
              <a:ext uri="{FF2B5EF4-FFF2-40B4-BE49-F238E27FC236}">
                <a16:creationId xmlns:a16="http://schemas.microsoft.com/office/drawing/2014/main" id="{B8029CD5-A01A-4AC9-A79D-0548321AA1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358449">
            <a:off x="7217017" y="2067814"/>
            <a:ext cx="622962" cy="89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2376-1F14-48B3-A0E2-F30507F8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Autoregressive component</a:t>
            </a:r>
            <a:endParaRPr lang="en-AU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E571B-8B80-41FE-8160-484751E85D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1CA5F-729A-4D74-8591-1458424AE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" y="1131887"/>
            <a:ext cx="4503289" cy="372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2EDEC-5E8C-49CC-B622-97770B69F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934" y="1141523"/>
            <a:ext cx="4420264" cy="37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5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D25CFF-1C82-496B-A78F-2DE76E30A14B}"/>
              </a:ext>
            </a:extLst>
          </p:cNvPr>
          <p:cNvSpPr txBox="1">
            <a:spLocks/>
          </p:cNvSpPr>
          <p:nvPr/>
        </p:nvSpPr>
        <p:spPr bwMode="auto">
          <a:xfrm>
            <a:off x="620713" y="514350"/>
            <a:ext cx="8229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Sommet" pitchFamily="50" charset="0"/>
              </a:defRPr>
            </a:lvl9pPr>
          </a:lstStyle>
          <a:p>
            <a:r>
              <a:rPr lang="en-AU" sz="2800" dirty="0">
                <a:solidFill>
                  <a:srgbClr val="002060"/>
                </a:solidFill>
              </a:rPr>
              <a:t>Why are time series data useful?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A649E53-D047-44E4-B7B2-0DDE710F18F5}"/>
              </a:ext>
            </a:extLst>
          </p:cNvPr>
          <p:cNvSpPr txBox="1">
            <a:spLocks/>
          </p:cNvSpPr>
          <p:nvPr/>
        </p:nvSpPr>
        <p:spPr bwMode="auto">
          <a:xfrm>
            <a:off x="620713" y="1284288"/>
            <a:ext cx="820896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269875" indent="-269875" algn="l" rtl="0" eaLnBrk="0" fontAlgn="base" hangingPunct="0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0"/>
              </a:defRPr>
            </a:lvl2pPr>
            <a:lvl3pPr marL="539750" indent="-269875" algn="l" rtl="0" eaLnBrk="0" fontAlgn="base" hangingPunct="0">
              <a:spcBef>
                <a:spcPts val="900"/>
              </a:spcBef>
              <a:spcAft>
                <a:spcPct val="0"/>
              </a:spcAft>
              <a:buFont typeface="Lucida Grande" panose="020B06000405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3pPr>
            <a:lvl4pPr marL="809625" indent="-269875" algn="l" rtl="0" eaLnBrk="0" fontAlgn="base" hangingPunct="0">
              <a:spcBef>
                <a:spcPts val="600"/>
              </a:spcBef>
              <a:spcAft>
                <a:spcPct val="0"/>
              </a:spcAft>
              <a:buFont typeface="Lucida Grande" panose="020B06000405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4pPr>
            <a:lvl5pPr marL="1079500" indent="-269875" algn="l" rtl="0" eaLnBrk="0" fontAlgn="base" hangingPunct="0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ヒラギノ角ゴ Pro W3" pitchFamily="-60" charset="-128"/>
                <a:cs typeface="ヒラギノ角ゴ Pro W3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  <a:tabLst>
                <a:tab pos="571500" algn="l"/>
              </a:tabLst>
            </a:pPr>
            <a:r>
              <a:rPr lang="en-AU" sz="2000" dirty="0"/>
              <a:t>Understand how health outcomes are changing over time;</a:t>
            </a:r>
          </a:p>
          <a:p>
            <a:pPr>
              <a:buFont typeface="Arial" panose="020B0604020202020204" pitchFamily="34" charset="0"/>
              <a:buChar char="•"/>
              <a:tabLst>
                <a:tab pos="571500" algn="l"/>
              </a:tabLst>
            </a:pPr>
            <a:r>
              <a:rPr lang="en-AU" sz="2000" dirty="0"/>
              <a:t>Compare trends in different measures, or in different jurisdictions;</a:t>
            </a:r>
          </a:p>
          <a:p>
            <a:pPr>
              <a:buFont typeface="Arial" panose="020B0604020202020204" pitchFamily="34" charset="0"/>
              <a:buChar char="•"/>
              <a:tabLst>
                <a:tab pos="571500" algn="l"/>
              </a:tabLst>
            </a:pPr>
            <a:r>
              <a:rPr lang="en-AU" sz="2000" dirty="0"/>
              <a:t>Compare current trends to historical trends;</a:t>
            </a:r>
          </a:p>
          <a:p>
            <a:pPr>
              <a:buFont typeface="Arial" panose="020B0604020202020204" pitchFamily="34" charset="0"/>
              <a:buChar char="•"/>
              <a:tabLst>
                <a:tab pos="571500" algn="l"/>
              </a:tabLst>
            </a:pPr>
            <a:r>
              <a:rPr lang="en-AU" sz="2000" dirty="0"/>
              <a:t>Forecasting of future values;</a:t>
            </a:r>
          </a:p>
          <a:p>
            <a:pPr>
              <a:buFont typeface="Arial" panose="020B0604020202020204" pitchFamily="34" charset="0"/>
              <a:buChar char="•"/>
              <a:tabLst>
                <a:tab pos="571500" algn="l"/>
              </a:tabLst>
            </a:pPr>
            <a:r>
              <a:rPr lang="en-AU" sz="2000" dirty="0"/>
              <a:t>Infectious disease surveillance;</a:t>
            </a:r>
          </a:p>
          <a:p>
            <a:pPr>
              <a:buFont typeface="Arial" panose="020B0604020202020204" pitchFamily="34" charset="0"/>
              <a:buChar char="•"/>
              <a:tabLst>
                <a:tab pos="571500" algn="l"/>
              </a:tabLst>
            </a:pPr>
            <a:r>
              <a:rPr lang="en-AU" sz="2000" dirty="0"/>
              <a:t>To evaluate population-level health interventions (</a:t>
            </a:r>
            <a:r>
              <a:rPr lang="en-AU" sz="2000" i="1" dirty="0"/>
              <a:t>which we will cover in the next Chapter</a:t>
            </a:r>
            <a:r>
              <a:rPr lang="en-AU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17031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C891-0804-49B1-9F1F-4C565D83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Integration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228EE2-99E2-4B87-A127-B45F0B6C1FF2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/>
            <p:txBody>
              <a:bodyPr/>
              <a:lstStyle/>
              <a:p>
                <a:r>
                  <a:rPr lang="en-AU" sz="2000" dirty="0"/>
                  <a:t>Here, integration means </a:t>
                </a:r>
                <a:r>
                  <a:rPr lang="en-AU" sz="2000" i="1" dirty="0"/>
                  <a:t>differencing. </a:t>
                </a:r>
              </a:p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sz="2000" dirty="0"/>
                  <a:t> is the order of differencing required to generate a stationary series (eliminate trend). If your data have no trend, then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2000" dirty="0"/>
                  <a:t>. </a:t>
                </a:r>
              </a:p>
              <a:p>
                <a:r>
                  <a:rPr lang="en-AU" sz="2000" dirty="0"/>
                  <a:t>If your data has a trend, then usually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sz="2000" dirty="0"/>
                  <a:t>. </a:t>
                </a:r>
                <a14:m>
                  <m:oMath xmlns:m="http://schemas.openxmlformats.org/officeDocument/2006/math">
                    <m:r>
                      <a:rPr lang="en-AU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sz="2000" dirty="0"/>
                  <a:t> is rarely greater than 1.</a:t>
                </a:r>
              </a:p>
              <a:p>
                <a:endParaRPr lang="en-AU" sz="2000" dirty="0"/>
              </a:p>
              <a:p>
                <a:r>
                  <a:rPr lang="en-AU" sz="2000" dirty="0"/>
                  <a:t>Note: with ARIMA models, the differencing is done by the ARIMA function, no need to difference the data yourself.</a:t>
                </a:r>
              </a:p>
              <a:p>
                <a:endParaRPr lang="en-AU" sz="2000" dirty="0"/>
              </a:p>
              <a:p>
                <a:endParaRPr lang="en-AU" sz="2000" dirty="0"/>
              </a:p>
              <a:p>
                <a:r>
                  <a:rPr lang="en-AU" sz="2000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228EE2-99E2-4B87-A127-B45F0B6C1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blipFill>
                <a:blip r:embed="rId2"/>
                <a:stretch>
                  <a:fillRect l="-1932" t="-23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286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DBB9E-101B-4B33-BC97-305ECEB3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Moving average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3980CF-2AA4-4D05-B1C1-717C88CD1EA2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505139" y="1174548"/>
                <a:ext cx="8261301" cy="622735"/>
              </a:xfrm>
            </p:spPr>
            <p:txBody>
              <a:bodyPr/>
              <a:lstStyle/>
              <a:p>
                <a:r>
                  <a:rPr lang="en-AU" sz="2000" dirty="0"/>
                  <a:t>In a moving average (MA)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2000" dirty="0"/>
                  <a:t> is predicted by one or more previous values of the error/residuals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AU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AU" sz="2000" dirty="0"/>
              </a:p>
              <a:p>
                <a:endParaRPr lang="en-AU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3980CF-2AA4-4D05-B1C1-717C88CD1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505139" y="1174548"/>
                <a:ext cx="8261301" cy="622735"/>
              </a:xfrm>
              <a:blipFill>
                <a:blip r:embed="rId2"/>
                <a:stretch>
                  <a:fillRect l="-1919" t="-11765" r="-1993" b="-235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CBAACB-1B0E-469B-BBDC-883C2D904BFE}"/>
                  </a:ext>
                </a:extLst>
              </p:cNvPr>
              <p:cNvSpPr txBox="1"/>
              <p:nvPr/>
            </p:nvSpPr>
            <p:spPr>
              <a:xfrm>
                <a:off x="409513" y="2605477"/>
                <a:ext cx="8261301" cy="62273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342900" indent="-342900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AU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AU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200" b="0" i="0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AU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mmet bold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CBAACB-1B0E-469B-BBDC-883C2D904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3" y="2605477"/>
                <a:ext cx="8261301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7412592-F762-4E3B-B8C6-7CEF3CC59581}"/>
              </a:ext>
            </a:extLst>
          </p:cNvPr>
          <p:cNvSpPr/>
          <p:nvPr/>
        </p:nvSpPr>
        <p:spPr>
          <a:xfrm>
            <a:off x="3101478" y="2642655"/>
            <a:ext cx="504056" cy="622735"/>
          </a:xfrm>
          <a:custGeom>
            <a:avLst/>
            <a:gdLst>
              <a:gd name="connsiteX0" fmla="*/ 0 w 504056"/>
              <a:gd name="connsiteY0" fmla="*/ 311368 h 622735"/>
              <a:gd name="connsiteX1" fmla="*/ 252028 w 504056"/>
              <a:gd name="connsiteY1" fmla="*/ 0 h 622735"/>
              <a:gd name="connsiteX2" fmla="*/ 504056 w 504056"/>
              <a:gd name="connsiteY2" fmla="*/ 311368 h 622735"/>
              <a:gd name="connsiteX3" fmla="*/ 252028 w 504056"/>
              <a:gd name="connsiteY3" fmla="*/ 622736 h 622735"/>
              <a:gd name="connsiteX4" fmla="*/ 0 w 504056"/>
              <a:gd name="connsiteY4" fmla="*/ 311368 h 6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6" h="622735" extrusionOk="0">
                <a:moveTo>
                  <a:pt x="0" y="311368"/>
                </a:moveTo>
                <a:cubicBezTo>
                  <a:pt x="-34472" y="133010"/>
                  <a:pt x="109903" y="-311"/>
                  <a:pt x="252028" y="0"/>
                </a:cubicBezTo>
                <a:cubicBezTo>
                  <a:pt x="388530" y="6988"/>
                  <a:pt x="499296" y="135359"/>
                  <a:pt x="504056" y="311368"/>
                </a:cubicBezTo>
                <a:cubicBezTo>
                  <a:pt x="515118" y="475437"/>
                  <a:pt x="418337" y="620408"/>
                  <a:pt x="252028" y="622736"/>
                </a:cubicBezTo>
                <a:cubicBezTo>
                  <a:pt x="108145" y="593701"/>
                  <a:pt x="-17849" y="527372"/>
                  <a:pt x="0" y="31136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8C38AD-DE0E-4DA9-B00E-9C1319C16A9C}"/>
              </a:ext>
            </a:extLst>
          </p:cNvPr>
          <p:cNvSpPr/>
          <p:nvPr/>
        </p:nvSpPr>
        <p:spPr>
          <a:xfrm>
            <a:off x="7092280" y="2664032"/>
            <a:ext cx="504056" cy="622735"/>
          </a:xfrm>
          <a:custGeom>
            <a:avLst/>
            <a:gdLst>
              <a:gd name="connsiteX0" fmla="*/ 0 w 504056"/>
              <a:gd name="connsiteY0" fmla="*/ 311368 h 622735"/>
              <a:gd name="connsiteX1" fmla="*/ 252028 w 504056"/>
              <a:gd name="connsiteY1" fmla="*/ 0 h 622735"/>
              <a:gd name="connsiteX2" fmla="*/ 504056 w 504056"/>
              <a:gd name="connsiteY2" fmla="*/ 311368 h 622735"/>
              <a:gd name="connsiteX3" fmla="*/ 252028 w 504056"/>
              <a:gd name="connsiteY3" fmla="*/ 622736 h 622735"/>
              <a:gd name="connsiteX4" fmla="*/ 0 w 504056"/>
              <a:gd name="connsiteY4" fmla="*/ 311368 h 6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6" h="622735" extrusionOk="0">
                <a:moveTo>
                  <a:pt x="0" y="311368"/>
                </a:moveTo>
                <a:cubicBezTo>
                  <a:pt x="-34472" y="133010"/>
                  <a:pt x="109903" y="-311"/>
                  <a:pt x="252028" y="0"/>
                </a:cubicBezTo>
                <a:cubicBezTo>
                  <a:pt x="388530" y="6988"/>
                  <a:pt x="499296" y="135359"/>
                  <a:pt x="504056" y="311368"/>
                </a:cubicBezTo>
                <a:cubicBezTo>
                  <a:pt x="515118" y="475437"/>
                  <a:pt x="418337" y="620408"/>
                  <a:pt x="252028" y="622736"/>
                </a:cubicBezTo>
                <a:cubicBezTo>
                  <a:pt x="108145" y="593701"/>
                  <a:pt x="-17849" y="527372"/>
                  <a:pt x="0" y="31136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B81DB3-BE4C-4860-9A24-6D5905DC0E69}"/>
              </a:ext>
            </a:extLst>
          </p:cNvPr>
          <p:cNvSpPr/>
          <p:nvPr/>
        </p:nvSpPr>
        <p:spPr>
          <a:xfrm>
            <a:off x="4715252" y="2664033"/>
            <a:ext cx="504056" cy="622735"/>
          </a:xfrm>
          <a:custGeom>
            <a:avLst/>
            <a:gdLst>
              <a:gd name="connsiteX0" fmla="*/ 0 w 504056"/>
              <a:gd name="connsiteY0" fmla="*/ 311368 h 622735"/>
              <a:gd name="connsiteX1" fmla="*/ 252028 w 504056"/>
              <a:gd name="connsiteY1" fmla="*/ 0 h 622735"/>
              <a:gd name="connsiteX2" fmla="*/ 504056 w 504056"/>
              <a:gd name="connsiteY2" fmla="*/ 311368 h 622735"/>
              <a:gd name="connsiteX3" fmla="*/ 252028 w 504056"/>
              <a:gd name="connsiteY3" fmla="*/ 622736 h 622735"/>
              <a:gd name="connsiteX4" fmla="*/ 0 w 504056"/>
              <a:gd name="connsiteY4" fmla="*/ 311368 h 6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6" h="622735" extrusionOk="0">
                <a:moveTo>
                  <a:pt x="0" y="311368"/>
                </a:moveTo>
                <a:cubicBezTo>
                  <a:pt x="-34472" y="133010"/>
                  <a:pt x="109903" y="-311"/>
                  <a:pt x="252028" y="0"/>
                </a:cubicBezTo>
                <a:cubicBezTo>
                  <a:pt x="388530" y="6988"/>
                  <a:pt x="499296" y="135359"/>
                  <a:pt x="504056" y="311368"/>
                </a:cubicBezTo>
                <a:cubicBezTo>
                  <a:pt x="515118" y="475437"/>
                  <a:pt x="418337" y="620408"/>
                  <a:pt x="252028" y="622736"/>
                </a:cubicBezTo>
                <a:cubicBezTo>
                  <a:pt x="108145" y="593701"/>
                  <a:pt x="-17849" y="527372"/>
                  <a:pt x="0" y="311368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324CB0-56D7-4522-B59D-D149A55F458B}"/>
                  </a:ext>
                </a:extLst>
              </p:cNvPr>
              <p:cNvSpPr txBox="1"/>
              <p:nvPr/>
            </p:nvSpPr>
            <p:spPr>
              <a:xfrm>
                <a:off x="3880255" y="4077977"/>
                <a:ext cx="3003964" cy="33855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342900" marR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14:m>
                  <m:oMath xmlns:m="http://schemas.openxmlformats.org/officeDocument/2006/math">
                    <m: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600" dirty="0">
                    <a:ea typeface="+mn-ea"/>
                    <a:cs typeface="Arial" panose="020B0604020202020204" pitchFamily="34" charset="0"/>
                  </a:rPr>
                  <a:t>= v</a:t>
                </a:r>
                <a:r>
                  <a:rPr kumimoji="0" lang="en-AU" sz="16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alue</a:t>
                </a:r>
                <a:r>
                  <a:rPr kumimoji="0" lang="en-AU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of the autocorrelation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324CB0-56D7-4522-B59D-D149A55F4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255" y="4077977"/>
                <a:ext cx="3003964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Line arrow: Counter-clockwise curve">
            <a:extLst>
              <a:ext uri="{FF2B5EF4-FFF2-40B4-BE49-F238E27FC236}">
                <a16:creationId xmlns:a16="http://schemas.microsoft.com/office/drawing/2014/main" id="{4A0AB388-5AE7-4BEE-9EE2-EE22E4746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060344">
            <a:off x="3158922" y="3245783"/>
            <a:ext cx="914400" cy="914400"/>
          </a:xfrm>
          <a:prstGeom prst="rect">
            <a:avLst/>
          </a:prstGeom>
        </p:spPr>
      </p:pic>
      <p:pic>
        <p:nvPicPr>
          <p:cNvPr id="18" name="Graphic 17" descr="Line arrow: Clockwise curve">
            <a:extLst>
              <a:ext uri="{FF2B5EF4-FFF2-40B4-BE49-F238E27FC236}">
                <a16:creationId xmlns:a16="http://schemas.microsoft.com/office/drawing/2014/main" id="{85FA8F6E-32A2-4EB8-94CA-9B870D256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056650">
            <a:off x="6443511" y="3227806"/>
            <a:ext cx="1055510" cy="1055510"/>
          </a:xfrm>
          <a:prstGeom prst="rect">
            <a:avLst/>
          </a:prstGeom>
        </p:spPr>
      </p:pic>
      <p:pic>
        <p:nvPicPr>
          <p:cNvPr id="20" name="Graphic 19" descr="Line arrow: Slight curve">
            <a:extLst>
              <a:ext uri="{FF2B5EF4-FFF2-40B4-BE49-F238E27FC236}">
                <a16:creationId xmlns:a16="http://schemas.microsoft.com/office/drawing/2014/main" id="{20C621AD-6FD7-4A44-8891-DA2F43D36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637823">
            <a:off x="4674317" y="3323037"/>
            <a:ext cx="837948" cy="83794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1DB23AB-E5D6-414B-BAAD-10B7543DBCBA}"/>
              </a:ext>
            </a:extLst>
          </p:cNvPr>
          <p:cNvSpPr/>
          <p:nvPr/>
        </p:nvSpPr>
        <p:spPr>
          <a:xfrm>
            <a:off x="8028384" y="2787774"/>
            <a:ext cx="504056" cy="498993"/>
          </a:xfrm>
          <a:custGeom>
            <a:avLst/>
            <a:gdLst>
              <a:gd name="connsiteX0" fmla="*/ 0 w 504056"/>
              <a:gd name="connsiteY0" fmla="*/ 249497 h 498993"/>
              <a:gd name="connsiteX1" fmla="*/ 252028 w 504056"/>
              <a:gd name="connsiteY1" fmla="*/ 0 h 498993"/>
              <a:gd name="connsiteX2" fmla="*/ 504056 w 504056"/>
              <a:gd name="connsiteY2" fmla="*/ 249497 h 498993"/>
              <a:gd name="connsiteX3" fmla="*/ 252028 w 504056"/>
              <a:gd name="connsiteY3" fmla="*/ 498994 h 498993"/>
              <a:gd name="connsiteX4" fmla="*/ 0 w 504056"/>
              <a:gd name="connsiteY4" fmla="*/ 249497 h 498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6" h="498993" extrusionOk="0">
                <a:moveTo>
                  <a:pt x="0" y="249497"/>
                </a:moveTo>
                <a:cubicBezTo>
                  <a:pt x="-11019" y="91871"/>
                  <a:pt x="134405" y="-21249"/>
                  <a:pt x="252028" y="0"/>
                </a:cubicBezTo>
                <a:cubicBezTo>
                  <a:pt x="394457" y="6320"/>
                  <a:pt x="481571" y="84230"/>
                  <a:pt x="504056" y="249497"/>
                </a:cubicBezTo>
                <a:cubicBezTo>
                  <a:pt x="520798" y="361327"/>
                  <a:pt x="424930" y="492388"/>
                  <a:pt x="252028" y="498994"/>
                </a:cubicBezTo>
                <a:cubicBezTo>
                  <a:pt x="116091" y="492352"/>
                  <a:pt x="-25242" y="406786"/>
                  <a:pt x="0" y="249497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4012292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Graphic 22" descr="Line arrow: Counter-clockwise curve">
            <a:extLst>
              <a:ext uri="{FF2B5EF4-FFF2-40B4-BE49-F238E27FC236}">
                <a16:creationId xmlns:a16="http://schemas.microsoft.com/office/drawing/2014/main" id="{A8624525-EC03-4B7D-97C4-BFF5F6AD52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374218">
            <a:off x="7702362" y="1884724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FA41ED6-D4B1-4ECB-87C0-6128B7A52B47}"/>
              </a:ext>
            </a:extLst>
          </p:cNvPr>
          <p:cNvSpPr txBox="1"/>
          <p:nvPr/>
        </p:nvSpPr>
        <p:spPr>
          <a:xfrm>
            <a:off x="5594141" y="1651349"/>
            <a:ext cx="307667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600" i="1" dirty="0">
                <a:ea typeface="+mn-ea"/>
                <a:cs typeface="Arial" panose="020B0604020202020204" pitchFamily="34" charset="0"/>
              </a:rPr>
              <a:t>q</a:t>
            </a:r>
            <a:r>
              <a:rPr lang="en-AU" sz="1600" dirty="0">
                <a:ea typeface="+mn-ea"/>
                <a:cs typeface="Arial" panose="020B0604020202020204" pitchFamily="34" charset="0"/>
              </a:rPr>
              <a:t> = order of the MA model</a:t>
            </a:r>
            <a:endParaRPr kumimoji="0" lang="en-AU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990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F461-3883-4639-AC23-75FDEB45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Moving average component</a:t>
            </a:r>
            <a:endParaRPr lang="en-AU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8B988-2DE1-48E9-A8E6-7BD76126A12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5FD58-C49D-4AE6-8E1D-B20516BD0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74" y="960438"/>
            <a:ext cx="4520083" cy="3874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063E26-9ED6-4086-BAE4-1A30998F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56" y="960438"/>
            <a:ext cx="4409563" cy="38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8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645E-A335-4194-9854-1E17E88E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Seasonal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17585CA-EC14-4C6B-B3EB-A6D35CD18DD5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468313" y="1347614"/>
                <a:ext cx="8208962" cy="2879899"/>
              </a:xfrm>
            </p:spPr>
            <p:txBody>
              <a:bodyPr/>
              <a:lstStyle/>
              <a:p>
                <a:pPr marL="177800" indent="-177800"/>
                <a:r>
                  <a:rPr lang="en-AU" sz="1800" dirty="0"/>
                  <a:t>In a seasonal model (sometimes called SARIMA),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1800" dirty="0"/>
                  <a:t> is predicted by one or more previous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AU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AU" sz="1800" dirty="0"/>
                  <a:t> at a regular interval (</a:t>
                </a:r>
                <a14:m>
                  <m:oMath xmlns:m="http://schemas.openxmlformats.org/officeDocument/2006/math"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AU" sz="1800" dirty="0"/>
                  <a:t>, the season). Seasonality is dealt with through differencing, not inclusion of seasonal dummy variables in the model.</a:t>
                </a:r>
              </a:p>
              <a:p>
                <a:endParaRPr lang="en-AU" sz="1800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sz="1800" dirty="0"/>
              </a:p>
              <a:p>
                <a:endParaRPr lang="en-AU" sz="1800" dirty="0"/>
              </a:p>
              <a:p>
                <a:endParaRPr lang="en-AU" sz="1800" dirty="0"/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17585CA-EC14-4C6B-B3EB-A6D35CD18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468313" y="1347614"/>
                <a:ext cx="8208962" cy="2879899"/>
              </a:xfrm>
              <a:blipFill>
                <a:blip r:embed="rId3"/>
                <a:stretch>
                  <a:fillRect l="-1783" t="-2754" r="-1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1A4CBA-F3EA-422C-90E5-AED8C4FCBDAF}"/>
                  </a:ext>
                </a:extLst>
              </p:cNvPr>
              <p:cNvSpPr txBox="1"/>
              <p:nvPr/>
            </p:nvSpPr>
            <p:spPr>
              <a:xfrm>
                <a:off x="2051720" y="2682375"/>
                <a:ext cx="3208314" cy="58477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342900" indent="-342900" eaLnBrk="1" fontAlgn="auto" hangingPunct="1">
                  <a:spcBef>
                    <a:spcPct val="200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AU" sz="32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+Ф</m:t>
                      </m:r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0" lang="en-AU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mmet bold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1A4CBA-F3EA-422C-90E5-AED8C4FCB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2682375"/>
                <a:ext cx="320831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7F847E54-96CD-DE4F-8A51-3EA1C989DA98}"/>
              </a:ext>
            </a:extLst>
          </p:cNvPr>
          <p:cNvSpPr/>
          <p:nvPr/>
        </p:nvSpPr>
        <p:spPr>
          <a:xfrm>
            <a:off x="3779912" y="2644415"/>
            <a:ext cx="504056" cy="622735"/>
          </a:xfrm>
          <a:custGeom>
            <a:avLst/>
            <a:gdLst>
              <a:gd name="connsiteX0" fmla="*/ 0 w 504056"/>
              <a:gd name="connsiteY0" fmla="*/ 311368 h 622735"/>
              <a:gd name="connsiteX1" fmla="*/ 252028 w 504056"/>
              <a:gd name="connsiteY1" fmla="*/ 0 h 622735"/>
              <a:gd name="connsiteX2" fmla="*/ 504056 w 504056"/>
              <a:gd name="connsiteY2" fmla="*/ 311368 h 622735"/>
              <a:gd name="connsiteX3" fmla="*/ 252028 w 504056"/>
              <a:gd name="connsiteY3" fmla="*/ 622736 h 622735"/>
              <a:gd name="connsiteX4" fmla="*/ 0 w 504056"/>
              <a:gd name="connsiteY4" fmla="*/ 311368 h 62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056" h="622735" extrusionOk="0">
                <a:moveTo>
                  <a:pt x="0" y="311368"/>
                </a:moveTo>
                <a:cubicBezTo>
                  <a:pt x="-34472" y="133010"/>
                  <a:pt x="109903" y="-311"/>
                  <a:pt x="252028" y="0"/>
                </a:cubicBezTo>
                <a:cubicBezTo>
                  <a:pt x="388530" y="6988"/>
                  <a:pt x="499296" y="135359"/>
                  <a:pt x="504056" y="311368"/>
                </a:cubicBezTo>
                <a:cubicBezTo>
                  <a:pt x="515118" y="475437"/>
                  <a:pt x="418337" y="620408"/>
                  <a:pt x="252028" y="622736"/>
                </a:cubicBezTo>
                <a:cubicBezTo>
                  <a:pt x="108145" y="593701"/>
                  <a:pt x="-17849" y="527372"/>
                  <a:pt x="0" y="311368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Graphic 6" descr="Line arrow: Counter-clockwise curve">
            <a:extLst>
              <a:ext uri="{FF2B5EF4-FFF2-40B4-BE49-F238E27FC236}">
                <a16:creationId xmlns:a16="http://schemas.microsoft.com/office/drawing/2014/main" id="{4D2DCB5E-AB22-974D-A79D-D5DE0947C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755240">
            <a:off x="4105754" y="2970864"/>
            <a:ext cx="878323" cy="8512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7424BA0-3F33-5F40-BF6A-6C65F907D2B2}"/>
                  </a:ext>
                </a:extLst>
              </p:cNvPr>
              <p:cNvSpPr/>
              <p:nvPr/>
            </p:nvSpPr>
            <p:spPr>
              <a:xfrm>
                <a:off x="4854760" y="3475414"/>
                <a:ext cx="343812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az-Cyrl-AZ" sz="1600" i="1">
                        <a:latin typeface="Cambria Math" panose="02040503050406030204" pitchFamily="18" charset="0"/>
                      </a:rPr>
                      <m:t>Ф</m:t>
                    </m:r>
                  </m:oMath>
                </a14:m>
                <a:r>
                  <a:rPr lang="en-AU" sz="1600" dirty="0"/>
                  <a:t> = value of the autocorrelation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7424BA0-3F33-5F40-BF6A-6C65F907D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60" y="3475414"/>
                <a:ext cx="3438128" cy="338554"/>
              </a:xfrm>
              <a:prstGeom prst="rect">
                <a:avLst/>
              </a:prstGeom>
              <a:blipFill>
                <a:blip r:embed="rId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382B33D9-79E8-F84C-83C5-26C7E10C6EBB}"/>
              </a:ext>
            </a:extLst>
          </p:cNvPr>
          <p:cNvSpPr/>
          <p:nvPr/>
        </p:nvSpPr>
        <p:spPr>
          <a:xfrm>
            <a:off x="4654941" y="2966556"/>
            <a:ext cx="421115" cy="338554"/>
          </a:xfrm>
          <a:custGeom>
            <a:avLst/>
            <a:gdLst>
              <a:gd name="connsiteX0" fmla="*/ 0 w 421115"/>
              <a:gd name="connsiteY0" fmla="*/ 169277 h 338554"/>
              <a:gd name="connsiteX1" fmla="*/ 210558 w 421115"/>
              <a:gd name="connsiteY1" fmla="*/ 0 h 338554"/>
              <a:gd name="connsiteX2" fmla="*/ 421116 w 421115"/>
              <a:gd name="connsiteY2" fmla="*/ 169277 h 338554"/>
              <a:gd name="connsiteX3" fmla="*/ 210558 w 421115"/>
              <a:gd name="connsiteY3" fmla="*/ 338554 h 338554"/>
              <a:gd name="connsiteX4" fmla="*/ 0 w 421115"/>
              <a:gd name="connsiteY4" fmla="*/ 169277 h 33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115" h="338554" extrusionOk="0">
                <a:moveTo>
                  <a:pt x="0" y="169277"/>
                </a:moveTo>
                <a:cubicBezTo>
                  <a:pt x="-16284" y="46479"/>
                  <a:pt x="117567" y="-22952"/>
                  <a:pt x="210558" y="0"/>
                </a:cubicBezTo>
                <a:cubicBezTo>
                  <a:pt x="332182" y="10414"/>
                  <a:pt x="413034" y="65913"/>
                  <a:pt x="421116" y="169277"/>
                </a:cubicBezTo>
                <a:cubicBezTo>
                  <a:pt x="435405" y="240607"/>
                  <a:pt x="343460" y="335299"/>
                  <a:pt x="210558" y="338554"/>
                </a:cubicBezTo>
                <a:cubicBezTo>
                  <a:pt x="102759" y="321225"/>
                  <a:pt x="-7704" y="268716"/>
                  <a:pt x="0" y="169277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  <a:extLst>
              <a:ext uri="{C807C97D-BFC1-408E-A445-0C87EB9F89A2}">
                <ask:lineSketchStyleProps xmlns:ask="http://schemas.microsoft.com/office/drawing/2018/sketchyshapes" sd="14012292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Graphic 9" descr="Line arrow: Clockwise curve">
            <a:extLst>
              <a:ext uri="{FF2B5EF4-FFF2-40B4-BE49-F238E27FC236}">
                <a16:creationId xmlns:a16="http://schemas.microsoft.com/office/drawing/2014/main" id="{1F19E7D6-F011-4F47-851E-091478346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21504">
            <a:off x="4947690" y="2372704"/>
            <a:ext cx="748144" cy="7481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5E0618-3EA1-BA4F-AC32-07B2ECF2800E}"/>
              </a:ext>
            </a:extLst>
          </p:cNvPr>
          <p:cNvSpPr/>
          <p:nvPr/>
        </p:nvSpPr>
        <p:spPr>
          <a:xfrm>
            <a:off x="5731604" y="2459749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800" i="1" dirty="0"/>
              <a:t>s</a:t>
            </a:r>
            <a:r>
              <a:rPr lang="en-AU" sz="1800" dirty="0"/>
              <a:t> = season</a:t>
            </a:r>
          </a:p>
        </p:txBody>
      </p:sp>
    </p:spTree>
    <p:extLst>
      <p:ext uri="{BB962C8B-B14F-4D97-AF65-F5344CB8AC3E}">
        <p14:creationId xmlns:p14="http://schemas.microsoft.com/office/powerpoint/2010/main" val="2083080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6A18-4256-4053-B772-FF07005C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ARIMA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FBD7D0-6C07-4720-81A8-144A7E35BBE6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899591" y="1203598"/>
                <a:ext cx="7798321" cy="30956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i="1" smtClean="0">
                          <a:latin typeface="Cambria Math" panose="02040503050406030204" pitchFamily="18" charset="0"/>
                        </a:rPr>
                        <m:t>𝐴𝑅𝐼𝑀𝐴</m:t>
                      </m:r>
                      <m:d>
                        <m:dPr>
                          <m:ctrlPr>
                            <a:rPr lang="en-AU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sz="32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endParaRPr lang="en-AU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AU" sz="1800" dirty="0"/>
                  <a:t> = the order of the AR part of the model;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AU" sz="1800" dirty="0"/>
                  <a:t> = the differencing needed to eliminate trend (almost always 0 or 1);</a:t>
                </a: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AU" sz="1800" dirty="0"/>
                  <a:t> = the order of the MA part of the model;</a:t>
                </a:r>
              </a:p>
              <a:p>
                <a:pPr>
                  <a:spcBef>
                    <a:spcPts val="600"/>
                  </a:spcBef>
                </a:pPr>
                <a:endParaRPr lang="en-AU" sz="1800" dirty="0"/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AU" sz="1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18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1800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AU" sz="1800" dirty="0"/>
                  <a:t>, are all integers, and can also be zero.</a:t>
                </a:r>
              </a:p>
              <a:p>
                <a:pPr>
                  <a:spcBef>
                    <a:spcPts val="1800"/>
                  </a:spcBef>
                </a:pPr>
                <a:endParaRPr lang="en-AU" sz="1800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1FBD7D0-6C07-4720-81A8-144A7E35B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899591" y="1203598"/>
                <a:ext cx="7798321" cy="3095625"/>
              </a:xfrm>
              <a:blipFill>
                <a:blip r:embed="rId3"/>
                <a:stretch>
                  <a:fillRect l="-1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174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C604-B8E3-433C-B9DB-614330359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ARIMA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0AFEF8-B1CF-4002-A71E-B4EA7862CA5D}"/>
                  </a:ext>
                </a:extLst>
              </p:cNvPr>
              <p:cNvSpPr>
                <a:spLocks noGrp="1"/>
              </p:cNvSpPr>
              <p:nvPr>
                <p:ph type="body" idx="10"/>
              </p:nvPr>
            </p:nvSpPr>
            <p:spPr>
              <a:xfrm>
                <a:off x="468313" y="1347614"/>
                <a:ext cx="8208962" cy="2879899"/>
              </a:xfrm>
            </p:spPr>
            <p:txBody>
              <a:bodyPr/>
              <a:lstStyle/>
              <a:p>
                <a:r>
                  <a:rPr lang="en-AU" sz="1800" dirty="0"/>
                  <a:t>A seasonal ARIMA model is indicated by:</a:t>
                </a:r>
              </a:p>
              <a:p>
                <a:endParaRPr lang="en-AU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200" b="0" i="1" smtClean="0">
                          <a:latin typeface="Cambria Math" panose="02040503050406030204" pitchFamily="18" charset="0"/>
                        </a:rPr>
                        <m:t>𝐴𝑅𝐼𝑀𝐴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AU" sz="3200" i="1">
                          <a:latin typeface="Cambria Math" panose="02040503050406030204" pitchFamily="18" charset="0"/>
                        </a:rPr>
                        <m:t>)×(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AU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3200" dirty="0"/>
              </a:p>
              <a:p>
                <a:endParaRPr lang="en-AU" dirty="0"/>
              </a:p>
              <a:p>
                <a:r>
                  <a:rPr lang="en-AU" sz="1800" dirty="0"/>
                  <a:t>Where </a:t>
                </a:r>
                <a14:m>
                  <m:oMath xmlns:m="http://schemas.openxmlformats.org/officeDocument/2006/math"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AU" sz="1800" dirty="0"/>
                  <a:t> and </a:t>
                </a:r>
                <a14:m>
                  <m:oMath xmlns:m="http://schemas.openxmlformats.org/officeDocument/2006/math"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AU" sz="1800" dirty="0"/>
                  <a:t> are the autoregressive and moving average orders for the seasonal component, and </a:t>
                </a:r>
                <a14:m>
                  <m:oMath xmlns:m="http://schemas.openxmlformats.org/officeDocument/2006/math">
                    <m:r>
                      <a:rPr lang="en-AU" sz="1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sz="1800" dirty="0"/>
                  <a:t> is the degree of seasonal differencing (almost always 0 or 1).</a:t>
                </a:r>
              </a:p>
              <a:p>
                <a:r>
                  <a:rPr lang="en-AU" sz="1800" dirty="0"/>
                  <a:t>If </a:t>
                </a:r>
                <a14:m>
                  <m:oMath xmlns:m="http://schemas.openxmlformats.org/officeDocument/2006/math">
                    <m:r>
                      <a:rPr lang="en-AU" sz="18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AU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1800" dirty="0"/>
                  <a:t>and your data are seasonal, then </a:t>
                </a:r>
                <a14:m>
                  <m:oMath xmlns:m="http://schemas.openxmlformats.org/officeDocument/2006/math">
                    <m:r>
                      <a:rPr lang="en-AU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sz="1800" dirty="0"/>
                  <a:t> will almost always be 1 as well.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0AFEF8-B1CF-4002-A71E-B4EA7862C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0"/>
              </p:nvPr>
            </p:nvSpPr>
            <p:spPr>
              <a:xfrm>
                <a:off x="468313" y="1347614"/>
                <a:ext cx="8208962" cy="2879899"/>
              </a:xfrm>
              <a:blipFill>
                <a:blip r:embed="rId2"/>
                <a:stretch>
                  <a:fillRect l="-1783" t="-2754" b="-678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809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F0AF6-4F42-42D7-8312-6DE6711E7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Fitting an ARIMA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6A25-5753-4A75-958B-EE1E78326DE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409700"/>
            <a:ext cx="3671639" cy="3095625"/>
          </a:xfrm>
        </p:spPr>
        <p:txBody>
          <a:bodyPr/>
          <a:lstStyle/>
          <a:p>
            <a:pPr marL="180975" indent="-180975"/>
            <a:r>
              <a:rPr lang="en-AU" sz="1800" dirty="0"/>
              <a:t>The best approach is to specify </a:t>
            </a:r>
            <a:r>
              <a:rPr lang="en-AU" sz="1800" i="1" dirty="0"/>
              <a:t>d</a:t>
            </a:r>
            <a:r>
              <a:rPr lang="en-AU" sz="1800" dirty="0"/>
              <a:t> and </a:t>
            </a:r>
            <a:r>
              <a:rPr lang="en-AU" sz="1800" i="1" dirty="0"/>
              <a:t>D, </a:t>
            </a:r>
            <a:r>
              <a:rPr lang="en-AU" sz="1800" dirty="0"/>
              <a:t>and let an automated algorithm select the best terms for </a:t>
            </a:r>
            <a:r>
              <a:rPr lang="en-AU" sz="1800" i="1" dirty="0"/>
              <a:t>p</a:t>
            </a:r>
            <a:r>
              <a:rPr lang="en-AU" sz="1800" dirty="0"/>
              <a:t> and </a:t>
            </a:r>
            <a:r>
              <a:rPr lang="en-AU" sz="1800" i="1" dirty="0"/>
              <a:t>q</a:t>
            </a:r>
            <a:r>
              <a:rPr lang="en-AU" sz="1800" dirty="0"/>
              <a:t> (and </a:t>
            </a:r>
            <a:r>
              <a:rPr lang="en-AU" sz="1800" i="1" dirty="0"/>
              <a:t>P</a:t>
            </a:r>
            <a:r>
              <a:rPr lang="en-AU" sz="1800" dirty="0"/>
              <a:t> and </a:t>
            </a:r>
            <a:r>
              <a:rPr lang="en-AU" sz="1800" i="1" dirty="0"/>
              <a:t>Q</a:t>
            </a:r>
            <a:r>
              <a:rPr lang="en-AU" sz="1800" dirty="0"/>
              <a:t> if data are seasonal), like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auto.arima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/>
              <a:t>in the </a:t>
            </a:r>
            <a:r>
              <a:rPr lang="en-AU" sz="1800" i="1" dirty="0"/>
              <a:t>forecast </a:t>
            </a:r>
            <a:r>
              <a:rPr lang="en-AU" sz="1800" dirty="0"/>
              <a:t>package.</a:t>
            </a:r>
          </a:p>
          <a:p>
            <a:pPr marL="180975" indent="-180975">
              <a:spcBef>
                <a:spcPts val="3000"/>
              </a:spcBef>
            </a:pPr>
            <a:r>
              <a:rPr lang="en-AU" sz="1800" dirty="0"/>
              <a:t>Always check that your final model has a good fit!</a:t>
            </a:r>
          </a:p>
          <a:p>
            <a:pPr marL="180975" indent="-180975"/>
            <a:endParaRPr lang="en-AU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5915C7-A8C8-4719-BDF9-EFE89BDA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771526"/>
            <a:ext cx="4655111" cy="437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991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EC1E-6E60-4A82-ACB7-F7D9AD5B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auto.arima</a:t>
            </a:r>
            <a:r>
              <a:rPr lang="en-AU" sz="3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3200" dirty="0">
                <a:solidFill>
                  <a:srgbClr val="002060"/>
                </a:solidFill>
              </a:rPr>
              <a:t>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AD696-9FFC-4D68-84BC-12C5828DC37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275606"/>
            <a:ext cx="3959671" cy="2951907"/>
          </a:xfrm>
        </p:spPr>
        <p:txBody>
          <a:bodyPr/>
          <a:lstStyle/>
          <a:p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auto.arima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(y=, d=, D=,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=, seasonal=c(TRUE,FALSE), stepwise=c(TRUE,FALSE))</a:t>
            </a:r>
          </a:p>
          <a:p>
            <a:pPr>
              <a:spcBef>
                <a:spcPts val="0"/>
              </a:spcBef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7800" indent="-177800">
              <a:tabLst>
                <a:tab pos="177800" algn="l"/>
              </a:tabLst>
            </a:pPr>
            <a:r>
              <a:rPr lang="en-AU" sz="1800" dirty="0">
                <a:cs typeface="Courier New" panose="02070309020205020404" pitchFamily="49" charset="0"/>
              </a:rPr>
              <a:t>For a </a:t>
            </a:r>
            <a:r>
              <a:rPr lang="en-AU" sz="1800" b="1" dirty="0">
                <a:cs typeface="Courier New" panose="02070309020205020404" pitchFamily="49" charset="0"/>
              </a:rPr>
              <a:t>seasonal</a:t>
            </a:r>
            <a:r>
              <a:rPr lang="en-AU" sz="1800" dirty="0">
                <a:cs typeface="Courier New" panose="02070309020205020404" pitchFamily="49" charset="0"/>
              </a:rPr>
              <a:t> time series that is </a:t>
            </a:r>
            <a:r>
              <a:rPr lang="en-AU" sz="1800" b="1" dirty="0">
                <a:cs typeface="Courier New" panose="02070309020205020404" pitchFamily="49" charset="0"/>
              </a:rPr>
              <a:t>non-stationary</a:t>
            </a:r>
            <a:r>
              <a:rPr lang="en-AU" sz="1800" dirty="0">
                <a:cs typeface="Courier New" panose="02070309020205020404" pitchFamily="49" charset="0"/>
              </a:rPr>
              <a:t>, typically specify:</a:t>
            </a:r>
          </a:p>
          <a:p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auto.arima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data.ts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d=1, D=1, seasonal=TRUE, stepwise=FALSE)</a:t>
            </a:r>
          </a:p>
          <a:p>
            <a:endParaRPr lang="en-AU" dirty="0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91183-F04B-485A-BF82-A6777A885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1"/>
          <a:stretch/>
        </p:blipFill>
        <p:spPr>
          <a:xfrm>
            <a:off x="4572000" y="1518603"/>
            <a:ext cx="4464496" cy="1724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4BEAE8-308F-4D7F-BB8B-EEFB9F68F980}"/>
              </a:ext>
            </a:extLst>
          </p:cNvPr>
          <p:cNvSpPr txBox="1"/>
          <p:nvPr/>
        </p:nvSpPr>
        <p:spPr>
          <a:xfrm>
            <a:off x="427494" y="4085428"/>
            <a:ext cx="766508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AU" sz="1800" dirty="0">
                <a:cs typeface="Courier New" panose="02070309020205020404" pitchFamily="49" charset="0"/>
              </a:rPr>
              <a:t>is for inclusion of covariates, which we will see next Chapter.</a:t>
            </a:r>
          </a:p>
          <a:p>
            <a:endParaRPr lang="en-AU" dirty="0">
              <a:cs typeface="Courier New" panose="020703090202050204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60A026-A487-44C9-9D13-59103B1B0766}"/>
              </a:ext>
            </a:extLst>
          </p:cNvPr>
          <p:cNvSpPr/>
          <p:nvPr/>
        </p:nvSpPr>
        <p:spPr>
          <a:xfrm>
            <a:off x="4572000" y="1434861"/>
            <a:ext cx="1224136" cy="647774"/>
          </a:xfrm>
          <a:custGeom>
            <a:avLst/>
            <a:gdLst>
              <a:gd name="connsiteX0" fmla="*/ 0 w 1224136"/>
              <a:gd name="connsiteY0" fmla="*/ 323887 h 647774"/>
              <a:gd name="connsiteX1" fmla="*/ 612068 w 1224136"/>
              <a:gd name="connsiteY1" fmla="*/ 0 h 647774"/>
              <a:gd name="connsiteX2" fmla="*/ 1224136 w 1224136"/>
              <a:gd name="connsiteY2" fmla="*/ 323887 h 647774"/>
              <a:gd name="connsiteX3" fmla="*/ 612068 w 1224136"/>
              <a:gd name="connsiteY3" fmla="*/ 647774 h 647774"/>
              <a:gd name="connsiteX4" fmla="*/ 0 w 1224136"/>
              <a:gd name="connsiteY4" fmla="*/ 323887 h 647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136" h="647774" extrusionOk="0">
                <a:moveTo>
                  <a:pt x="0" y="323887"/>
                </a:moveTo>
                <a:cubicBezTo>
                  <a:pt x="-14786" y="103675"/>
                  <a:pt x="273267" y="-9289"/>
                  <a:pt x="612068" y="0"/>
                </a:cubicBezTo>
                <a:cubicBezTo>
                  <a:pt x="943882" y="-1507"/>
                  <a:pt x="1191441" y="151167"/>
                  <a:pt x="1224136" y="323887"/>
                </a:cubicBezTo>
                <a:cubicBezTo>
                  <a:pt x="1253148" y="564139"/>
                  <a:pt x="986020" y="632855"/>
                  <a:pt x="612068" y="647774"/>
                </a:cubicBezTo>
                <a:cubicBezTo>
                  <a:pt x="296378" y="648831"/>
                  <a:pt x="921" y="513289"/>
                  <a:pt x="0" y="32388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64327539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4377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AF34-3561-4CC6-AF1A-9CED13A7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Checking model fit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0268F-32FF-4405-8BB7-FA0E44771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135034"/>
            <a:ext cx="5306938" cy="377004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3CAFF-3E42-48F4-865F-B1D1A250993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17556" y="1275606"/>
            <a:ext cx="3290714" cy="3095625"/>
          </a:xfrm>
        </p:spPr>
        <p:txBody>
          <a:bodyPr/>
          <a:lstStyle/>
          <a:p>
            <a:pPr marL="180975" indent="-180975"/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sarima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(data=, p=, d=, q=, P=, D=, Q=, S=,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=)</a:t>
            </a:r>
            <a:endParaRPr lang="en-AU" sz="1800" dirty="0">
              <a:cs typeface="Courier New" panose="02070309020205020404" pitchFamily="49" charset="0"/>
            </a:endParaRPr>
          </a:p>
          <a:p>
            <a:pPr marL="180975" indent="-180975">
              <a:spcBef>
                <a:spcPts val="2400"/>
              </a:spcBef>
            </a:pPr>
            <a:r>
              <a:rPr lang="en-AU" sz="1800" dirty="0">
                <a:cs typeface="Courier New" panose="02070309020205020404" pitchFamily="49" charset="0"/>
              </a:rPr>
              <a:t>You can rerun your select model in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sarima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>
                <a:cs typeface="Courier New" panose="02070309020205020404" pitchFamily="49" charset="0"/>
              </a:rPr>
              <a:t>(in the </a:t>
            </a:r>
            <a:r>
              <a:rPr lang="en-AU" sz="1800" i="1" dirty="0" err="1">
                <a:cs typeface="Courier New" panose="02070309020205020404" pitchFamily="49" charset="0"/>
              </a:rPr>
              <a:t>astsa</a:t>
            </a:r>
            <a:r>
              <a:rPr lang="en-AU" sz="1800" dirty="0">
                <a:cs typeface="Courier New" panose="02070309020205020404" pitchFamily="49" charset="0"/>
              </a:rPr>
              <a:t> package), which automatically generates residuals plots, and  tests for autocorrelation </a:t>
            </a:r>
          </a:p>
          <a:p>
            <a:pPr marL="180975" indent="-180975">
              <a:spcBef>
                <a:spcPts val="2400"/>
              </a:spcBef>
            </a:pP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sarima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(data.ts, p=2, d=0, q=0)</a:t>
            </a:r>
          </a:p>
          <a:p>
            <a:pPr marL="180975" indent="-180975"/>
            <a:endParaRPr lang="en-AU" dirty="0">
              <a:cs typeface="Courier New" panose="02070309020205020404" pitchFamily="49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53FD440-E7E0-4A90-B654-07560E513D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872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arima diagnostics">
            <a:extLst>
              <a:ext uri="{FF2B5EF4-FFF2-40B4-BE49-F238E27FC236}">
                <a16:creationId xmlns:a16="http://schemas.microsoft.com/office/drawing/2014/main" id="{DE4185E4-C277-154A-BC0E-469E5592E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Arrow Up">
            <a:extLst>
              <a:ext uri="{FF2B5EF4-FFF2-40B4-BE49-F238E27FC236}">
                <a16:creationId xmlns:a16="http://schemas.microsoft.com/office/drawing/2014/main" id="{82B2A72A-C4FF-7749-9EA5-881F84316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903112">
            <a:off x="6417372" y="2213282"/>
            <a:ext cx="716937" cy="7169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25C28-FD92-5049-97A6-979F54717754}"/>
              </a:ext>
            </a:extLst>
          </p:cNvPr>
          <p:cNvSpPr txBox="1"/>
          <p:nvPr/>
        </p:nvSpPr>
        <p:spPr>
          <a:xfrm>
            <a:off x="6775840" y="2103421"/>
            <a:ext cx="224468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Normally distributed residuals (dots follow straight line)</a:t>
            </a:r>
          </a:p>
        </p:txBody>
      </p:sp>
      <p:pic>
        <p:nvPicPr>
          <p:cNvPr id="15" name="Graphic 14" descr="Arrow Up">
            <a:extLst>
              <a:ext uri="{FF2B5EF4-FFF2-40B4-BE49-F238E27FC236}">
                <a16:creationId xmlns:a16="http://schemas.microsoft.com/office/drawing/2014/main" id="{CA8E16D2-EDC0-A441-9789-998FC7774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4951">
            <a:off x="1880330" y="1954496"/>
            <a:ext cx="716937" cy="716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3C780A-B272-9A4F-AF82-E5980C1A4913}"/>
              </a:ext>
            </a:extLst>
          </p:cNvPr>
          <p:cNvSpPr txBox="1"/>
          <p:nvPr/>
        </p:nvSpPr>
        <p:spPr>
          <a:xfrm>
            <a:off x="235010" y="2001017"/>
            <a:ext cx="1745097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4288" marR="0" indent="-14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residual autocorrelation (bars below blue line)</a:t>
            </a:r>
          </a:p>
        </p:txBody>
      </p:sp>
      <p:pic>
        <p:nvPicPr>
          <p:cNvPr id="17" name="Graphic 16" descr="Arrow Up">
            <a:extLst>
              <a:ext uri="{FF2B5EF4-FFF2-40B4-BE49-F238E27FC236}">
                <a16:creationId xmlns:a16="http://schemas.microsoft.com/office/drawing/2014/main" id="{460A3AAF-2FE1-2D45-BDB5-5020E8420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664951">
            <a:off x="1838152" y="3688897"/>
            <a:ext cx="716937" cy="7169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89110B-9DA4-9947-A90B-DC3B6D8280A1}"/>
              </a:ext>
            </a:extLst>
          </p:cNvPr>
          <p:cNvSpPr txBox="1"/>
          <p:nvPr/>
        </p:nvSpPr>
        <p:spPr>
          <a:xfrm>
            <a:off x="261221" y="3579305"/>
            <a:ext cx="1745097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4288" marR="0" indent="-14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residual autocorrelation (dots above blue </a:t>
            </a:r>
            <a:r>
              <a:rPr lang="en-US" sz="1600" dirty="0">
                <a:solidFill>
                  <a:srgbClr val="C00000"/>
                </a:solidFill>
                <a:latin typeface="+mn-lt"/>
                <a:ea typeface="+mn-ea"/>
              </a:rPr>
              <a:t>line)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Graphic 18" descr="Arrow Up">
            <a:extLst>
              <a:ext uri="{FF2B5EF4-FFF2-40B4-BE49-F238E27FC236}">
                <a16:creationId xmlns:a16="http://schemas.microsoft.com/office/drawing/2014/main" id="{E4061279-DAEB-044F-8AF0-4A610A211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479683" y="396810"/>
            <a:ext cx="716937" cy="7169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4EB3B1-C1FB-9F41-9CFC-563057382B0E}"/>
              </a:ext>
            </a:extLst>
          </p:cNvPr>
          <p:cNvSpPr txBox="1"/>
          <p:nvPr/>
        </p:nvSpPr>
        <p:spPr>
          <a:xfrm>
            <a:off x="235010" y="457967"/>
            <a:ext cx="1692012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4288" marR="0" indent="-14288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Should be stationary (constant mean and variance)</a:t>
            </a:r>
          </a:p>
        </p:txBody>
      </p:sp>
    </p:spTree>
    <p:extLst>
      <p:ext uri="{BB962C8B-B14F-4D97-AF65-F5344CB8AC3E}">
        <p14:creationId xmlns:p14="http://schemas.microsoft.com/office/powerpoint/2010/main" val="215666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C4E1805-BB03-4A90-8915-FAFF33EF8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"/>
          <a:stretch/>
        </p:blipFill>
        <p:spPr>
          <a:xfrm>
            <a:off x="151727" y="503682"/>
            <a:ext cx="5932441" cy="4136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DC7ED5-B2CD-4BDE-864E-C26D50EA7048}"/>
              </a:ext>
            </a:extLst>
          </p:cNvPr>
          <p:cNvSpPr txBox="1"/>
          <p:nvPr/>
        </p:nvSpPr>
        <p:spPr>
          <a:xfrm>
            <a:off x="6084168" y="1789998"/>
            <a:ext cx="2736304" cy="11264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600" dirty="0">
                <a:ea typeface="+mn-ea"/>
                <a:cs typeface="Arial" panose="020B0604020202020204" pitchFamily="34" charset="0"/>
              </a:rPr>
              <a:t>Time </a:t>
            </a: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= Year</a:t>
            </a:r>
          </a:p>
          <a:p>
            <a:pPr marL="173038" marR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600" dirty="0">
                <a:ea typeface="+mn-ea"/>
                <a:cs typeface="Arial" panose="020B0604020202020204" pitchFamily="34" charset="0"/>
              </a:rPr>
              <a:t>Outcome</a:t>
            </a: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= Count of new HIV cases, deaths, and people living with HIV</a:t>
            </a:r>
          </a:p>
        </p:txBody>
      </p:sp>
    </p:spTree>
    <p:extLst>
      <p:ext uri="{BB962C8B-B14F-4D97-AF65-F5344CB8AC3E}">
        <p14:creationId xmlns:p14="http://schemas.microsoft.com/office/powerpoint/2010/main" val="14866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09EC-6ACB-48E0-82FF-3D8D782A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9826B-6690-4E09-8B08-B5BB57381EC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39551" y="1131888"/>
            <a:ext cx="7776865" cy="3095625"/>
          </a:xfrm>
        </p:spPr>
        <p:txBody>
          <a:bodyPr/>
          <a:lstStyle/>
          <a:p>
            <a:r>
              <a:rPr lang="en-AU" sz="1800" dirty="0"/>
              <a:t>Typically the model estimates for the values of the autocorrelation (AR) and/or moving average (MA) components are not of interest.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>
              <a:spcBef>
                <a:spcPts val="3000"/>
              </a:spcBef>
            </a:pPr>
            <a:r>
              <a:rPr lang="en-AU" sz="1800" dirty="0"/>
              <a:t>Once the best model is chosen, this can then be used as a base to add predictors using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xreg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AU" sz="1800" dirty="0"/>
              <a:t> (to be covered in Chapter 5), or for forecasting.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BDA15-E741-4D50-B868-53AB5B447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17687"/>
            <a:ext cx="4733925" cy="17240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BA6D9B6-4173-4D24-A23D-EF2804B6E628}"/>
              </a:ext>
            </a:extLst>
          </p:cNvPr>
          <p:cNvSpPr/>
          <p:nvPr/>
        </p:nvSpPr>
        <p:spPr>
          <a:xfrm flipH="1">
            <a:off x="466725" y="2355726"/>
            <a:ext cx="3961258" cy="770384"/>
          </a:xfrm>
          <a:custGeom>
            <a:avLst/>
            <a:gdLst>
              <a:gd name="connsiteX0" fmla="*/ 0 w 3961258"/>
              <a:gd name="connsiteY0" fmla="*/ 385192 h 770384"/>
              <a:gd name="connsiteX1" fmla="*/ 1980629 w 3961258"/>
              <a:gd name="connsiteY1" fmla="*/ 0 h 770384"/>
              <a:gd name="connsiteX2" fmla="*/ 3961258 w 3961258"/>
              <a:gd name="connsiteY2" fmla="*/ 385192 h 770384"/>
              <a:gd name="connsiteX3" fmla="*/ 1980629 w 3961258"/>
              <a:gd name="connsiteY3" fmla="*/ 770384 h 770384"/>
              <a:gd name="connsiteX4" fmla="*/ 0 w 3961258"/>
              <a:gd name="connsiteY4" fmla="*/ 385192 h 77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1258" h="770384" extrusionOk="0">
                <a:moveTo>
                  <a:pt x="0" y="385192"/>
                </a:moveTo>
                <a:cubicBezTo>
                  <a:pt x="47326" y="285132"/>
                  <a:pt x="823431" y="-15024"/>
                  <a:pt x="1980629" y="0"/>
                </a:cubicBezTo>
                <a:cubicBezTo>
                  <a:pt x="3052562" y="3444"/>
                  <a:pt x="3995125" y="159580"/>
                  <a:pt x="3961258" y="385192"/>
                </a:cubicBezTo>
                <a:cubicBezTo>
                  <a:pt x="3966356" y="616540"/>
                  <a:pt x="3042898" y="688998"/>
                  <a:pt x="1980629" y="770384"/>
                </a:cubicBezTo>
                <a:cubicBezTo>
                  <a:pt x="911392" y="767996"/>
                  <a:pt x="-26454" y="575354"/>
                  <a:pt x="0" y="385192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52657929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834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F542-7755-4323-9532-DF97A6179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61950"/>
            <a:ext cx="8229600" cy="492443"/>
          </a:xfrm>
        </p:spPr>
        <p:txBody>
          <a:bodyPr/>
          <a:lstStyle/>
          <a:p>
            <a:r>
              <a:rPr lang="en-AU" sz="3200" dirty="0">
                <a:solidFill>
                  <a:srgbClr val="002060"/>
                </a:solidFill>
              </a:rPr>
              <a:t>Final 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6DEF-1762-4146-BCD0-5E47E5E1BDA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68313" y="1275606"/>
            <a:ext cx="8208962" cy="2951907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AU" sz="2000" dirty="0"/>
              <a:t>Before embarking on any analysis of time series data, make sure you understand the patterns in your data, as well as the processes that have created it.</a:t>
            </a:r>
          </a:p>
          <a:p>
            <a:pPr>
              <a:spcBef>
                <a:spcPts val="1800"/>
              </a:spcBef>
            </a:pPr>
            <a:r>
              <a:rPr lang="en-AU" sz="2000" dirty="0"/>
              <a:t>Aside from statistical issues, it is also important to understand how data were generated and recorded. Has this changed over time? What is captured/not captured?</a:t>
            </a:r>
          </a:p>
          <a:p>
            <a:pPr>
              <a:spcBef>
                <a:spcPts val="1800"/>
              </a:spcBef>
            </a:pPr>
            <a:r>
              <a:rPr lang="en-AU" sz="2000" dirty="0"/>
              <a:t>While this Chapter has introduced you to several concepts related to time series data and analysis, in the next Chapter we will put this into practice.</a:t>
            </a:r>
          </a:p>
        </p:txBody>
      </p:sp>
    </p:spTree>
    <p:extLst>
      <p:ext uri="{BB962C8B-B14F-4D97-AF65-F5344CB8AC3E}">
        <p14:creationId xmlns:p14="http://schemas.microsoft.com/office/powerpoint/2010/main" val="130506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80199F-74BB-4CB2-910C-C6D6FC1A7912}"/>
              </a:ext>
            </a:extLst>
          </p:cNvPr>
          <p:cNvSpPr txBox="1"/>
          <p:nvPr/>
        </p:nvSpPr>
        <p:spPr>
          <a:xfrm>
            <a:off x="4925959" y="4389749"/>
            <a:ext cx="1504556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1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Source: Schaffer et al. </a:t>
            </a:r>
            <a:r>
              <a:rPr kumimoji="0" lang="en-AU" sz="11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Environ Health</a:t>
            </a:r>
            <a:r>
              <a:rPr kumimoji="0" lang="en-AU" sz="11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. 2012;11:3.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8C2C4-8E26-469E-8B19-CBCE1D161E57}"/>
              </a:ext>
            </a:extLst>
          </p:cNvPr>
          <p:cNvSpPr txBox="1"/>
          <p:nvPr/>
        </p:nvSpPr>
        <p:spPr>
          <a:xfrm>
            <a:off x="5076056" y="1660163"/>
            <a:ext cx="3888432" cy="11264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Time = Day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600" dirty="0">
                <a:ea typeface="+mn-ea"/>
                <a:cs typeface="Arial" panose="020B0604020202020204" pitchFamily="34" charset="0"/>
              </a:rPr>
              <a:t>Outcome</a:t>
            </a: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= Maximum and average daily temperature; count and average of ED visits and ambulance calls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B5479-1A96-49FF-8536-01A80275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457"/>
            <a:ext cx="4976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3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ABF7C0D-381F-4772-99A0-0522CA885F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36"/>
          <a:stretch/>
        </p:blipFill>
        <p:spPr>
          <a:xfrm>
            <a:off x="107505" y="0"/>
            <a:ext cx="6336703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438B22-11AD-4007-9F14-FD6099ACEBBA}"/>
              </a:ext>
            </a:extLst>
          </p:cNvPr>
          <p:cNvSpPr txBox="1"/>
          <p:nvPr/>
        </p:nvSpPr>
        <p:spPr>
          <a:xfrm>
            <a:off x="5940152" y="1851670"/>
            <a:ext cx="3024336" cy="8802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Time = No.</a:t>
            </a:r>
            <a:r>
              <a:rPr kumimoji="0" lang="en-AU" sz="16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d</a:t>
            </a: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ays since 5 deaths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600" dirty="0">
                <a:ea typeface="+mn-ea"/>
                <a:cs typeface="Arial" panose="020B0604020202020204" pitchFamily="34" charset="0"/>
              </a:rPr>
              <a:t>Outcome</a:t>
            </a: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= Count of deaths</a:t>
            </a:r>
            <a:endParaRPr kumimoji="0" lang="en-AU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5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B57B55-8DEC-4BE3-8C47-3DC80D22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698904"/>
            <a:ext cx="6552728" cy="400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92F08-A468-4AA9-817D-834F73681389}"/>
              </a:ext>
            </a:extLst>
          </p:cNvPr>
          <p:cNvSpPr txBox="1"/>
          <p:nvPr/>
        </p:nvSpPr>
        <p:spPr>
          <a:xfrm>
            <a:off x="5508104" y="1359110"/>
            <a:ext cx="3096344" cy="13726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AU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 = Year</a:t>
            </a:r>
          </a:p>
          <a:p>
            <a:pPr marL="268288" marR="0" indent="-2682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AU" sz="1600" dirty="0">
                <a:latin typeface="+mn-lt"/>
                <a:ea typeface="+mn-ea"/>
              </a:rPr>
              <a:t>Outcome = Number and age-standardised rate of cancer deaths in females, observed and projected</a:t>
            </a:r>
            <a:endParaRPr kumimoji="0" lang="en-AU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2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BDRH">
  <a:themeElements>
    <a:clrScheme name="ColorBrewer">
      <a:dk1>
        <a:sysClr val="windowText" lastClr="000000"/>
      </a:dk1>
      <a:lt1>
        <a:sysClr val="window" lastClr="FFFFFF"/>
      </a:lt1>
      <a:dk2>
        <a:srgbClr val="323232"/>
      </a:dk2>
      <a:lt2>
        <a:srgbClr val="666666"/>
      </a:lt2>
      <a:accent1>
        <a:srgbClr val="1B9E77"/>
      </a:accent1>
      <a:accent2>
        <a:srgbClr val="D95F02"/>
      </a:accent2>
      <a:accent3>
        <a:srgbClr val="7570B3"/>
      </a:accent3>
      <a:accent4>
        <a:srgbClr val="E7298A"/>
      </a:accent4>
      <a:accent5>
        <a:srgbClr val="66A61E"/>
      </a:accent5>
      <a:accent6>
        <a:srgbClr val="E41A1C"/>
      </a:accent6>
      <a:hlink>
        <a:srgbClr val="1B587C"/>
      </a:hlink>
      <a:folHlink>
        <a:srgbClr val="1B587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FA5A421A-BE56-EA47-BCB1-175C4E9E32ED}" vid="{C10F94EA-3259-EA4B-85CF-4B4040F9CD67}"/>
    </a:ext>
  </a:extLst>
</a:theme>
</file>

<file path=ppt/theme/theme2.xml><?xml version="1.0" encoding="utf-8"?>
<a:theme xmlns:a="http://schemas.openxmlformats.org/drawingml/2006/main" name="No logo">
  <a:themeElements>
    <a:clrScheme name="ColorBrewer">
      <a:dk1>
        <a:sysClr val="windowText" lastClr="000000"/>
      </a:dk1>
      <a:lt1>
        <a:sysClr val="window" lastClr="FFFFFF"/>
      </a:lt1>
      <a:dk2>
        <a:srgbClr val="323232"/>
      </a:dk2>
      <a:lt2>
        <a:srgbClr val="666666"/>
      </a:lt2>
      <a:accent1>
        <a:srgbClr val="1B9E77"/>
      </a:accent1>
      <a:accent2>
        <a:srgbClr val="D95F02"/>
      </a:accent2>
      <a:accent3>
        <a:srgbClr val="7570B3"/>
      </a:accent3>
      <a:accent4>
        <a:srgbClr val="E7298A"/>
      </a:accent4>
      <a:accent5>
        <a:srgbClr val="66A61E"/>
      </a:accent5>
      <a:accent6>
        <a:srgbClr val="E41A1C"/>
      </a:accent6>
      <a:hlink>
        <a:srgbClr val="1B587C"/>
      </a:hlink>
      <a:folHlink>
        <a:srgbClr val="1B587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Sommet bold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FA5A421A-BE56-EA47-BCB1-175C4E9E32ED}" vid="{C10F94EA-3259-EA4B-85CF-4B4040F9CD6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fdce602ab9848b4bf80c62eae0cddb3 xmlns="e2a6d7fd-cfb8-4aa2-8f9d-00d20bdc3a83">
      <Terms xmlns="http://schemas.microsoft.com/office/infopath/2007/PartnerControls"/>
    </cfdce602ab9848b4bf80c62eae0cddb3>
    <i7e4caf4883549738b3fce866cf588f7 xmlns="e2a6d7fd-cfb8-4aa2-8f9d-00d20bdc3a83">
      <Terms xmlns="http://schemas.microsoft.com/office/infopath/2007/PartnerControls">
        <TermInfo xmlns="http://schemas.microsoft.com/office/infopath/2007/PartnerControls">
          <TermName xmlns="http://schemas.microsoft.com/office/infopath/2007/PartnerControls">AGSM</TermName>
          <TermId xmlns="http://schemas.microsoft.com/office/infopath/2007/PartnerControls">e641e8a1-99e5-404f-bd7c-35803f4d985d</TermId>
        </TermInfo>
      </Terms>
    </i7e4caf4883549738b3fce866cf588f7>
    <l106d6d0667840b48999320499b4dd29 xmlns="e2a6d7fd-cfb8-4aa2-8f9d-00d20bdc3a83">
      <Terms xmlns="http://schemas.microsoft.com/office/infopath/2007/PartnerControls"/>
    </l106d6d0667840b48999320499b4dd29>
    <UnswBus_Description xmlns="78237fa5-fae7-4a08-ad29-c8feb430a382">Branded templates produced by the UNSW Business School Marketing team</UnswBus_Description>
    <TaxCatchAll xmlns="e2a6d7fd-cfb8-4aa2-8f9d-00d20bdc3a83">
      <Value>78</Value>
    </TaxCatchAll>
    <UnswBus_ResourceType xmlns="78237fa5-fae7-4a08-ad29-c8feb430a382">Template</UnswBus_ResourceTyp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Resource Document" ma:contentTypeID="0x01010008768CDC8BD8F24E88688A23E1BBFFD40083F9DB452809BE4E9E961773873B9725" ma:contentTypeVersion="12" ma:contentTypeDescription="" ma:contentTypeScope="" ma:versionID="ccf7c8939642961021bbb5e2375da5c4">
  <xsd:schema xmlns:xsd="http://www.w3.org/2001/XMLSchema" xmlns:xs="http://www.w3.org/2001/XMLSchema" xmlns:p="http://schemas.microsoft.com/office/2006/metadata/properties" xmlns:ns2="e2a6d7fd-cfb8-4aa2-8f9d-00d20bdc3a83" xmlns:ns4="78237fa5-fae7-4a08-ad29-c8feb430a382" targetNamespace="http://schemas.microsoft.com/office/2006/metadata/properties" ma:root="true" ma:fieldsID="7ba22b555d239708a9679c6b61f18d10" ns2:_="" ns4:_="">
    <xsd:import namespace="e2a6d7fd-cfb8-4aa2-8f9d-00d20bdc3a83"/>
    <xsd:import namespace="78237fa5-fae7-4a08-ad29-c8feb430a38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4:UnswBus_ResourceType"/>
                <xsd:element ref="ns4:UnswBus_Description" minOccurs="0"/>
                <xsd:element ref="ns2:l106d6d0667840b48999320499b4dd29" minOccurs="0"/>
                <xsd:element ref="ns2:cfdce602ab9848b4bf80c62eae0cddb3" minOccurs="0"/>
                <xsd:element ref="ns2:i7e4caf4883549738b3fce866cf588f7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6d7fd-cfb8-4aa2-8f9d-00d20bdc3a8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2cec8c26-97b4-48cb-a8fc-0ef68138d153}" ma:internalName="TaxCatchAll" ma:showField="CatchAllData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2cec8c26-97b4-48cb-a8fc-0ef68138d153}" ma:internalName="TaxCatchAllLabel" ma:readOnly="true" ma:showField="CatchAllDataLabel" ma:web="e2a6d7fd-cfb8-4aa2-8f9d-00d20bdc3a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106d6d0667840b48999320499b4dd29" ma:index="15" nillable="true" ma:taxonomy="true" ma:internalName="l106d6d0667840b48999320499b4dd29" ma:taxonomyFieldName="UnswBus_EnterpriseKeywords" ma:displayName="Enterprise Keywords" ma:default="" ma:fieldId="{5106d6d0-6678-40b4-8999-320499b4dd29}" ma:taxonomyMulti="true" ma:sspId="2b026aac-6b52-4d7e-a64d-f3ee90946f56" ma:termSetId="6b154277-0339-4047-8b7c-9c64337183f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dce602ab9848b4bf80c62eae0cddb3" ma:index="16" nillable="true" ma:taxonomy="true" ma:internalName="cfdce602ab9848b4bf80c62eae0cddb3" ma:taxonomyFieldName="UnswBus_SchoolUnit" ma:displayName="School or Unit" ma:default="" ma:fieldId="{cfdce602-ab98-48b4-bf80-c62eae0cddb3}" ma:sspId="2b026aac-6b52-4d7e-a64d-f3ee90946f56" ma:termSetId="99342006-19d9-4d76-ae6d-6a49808a1b3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7e4caf4883549738b3fce866cf588f7" ma:index="17" ma:taxonomy="true" ma:internalName="i7e4caf4883549738b3fce866cf588f7" ma:taxonomyFieldName="UnswBus_ResourceCategory" ma:displayName="Resource Category" ma:default="" ma:fieldId="{27e4caf4-8835-4973-8b3f-ce866cf588f7}" ma:taxonomyMulti="true" ma:sspId="2b026aac-6b52-4d7e-a64d-f3ee90946f56" ma:termSetId="59e748ed-3424-4b0f-8a51-22a7215e598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237fa5-fae7-4a08-ad29-c8feb430a382" elementFormDefault="qualified">
    <xsd:import namespace="http://schemas.microsoft.com/office/2006/documentManagement/types"/>
    <xsd:import namespace="http://schemas.microsoft.com/office/infopath/2007/PartnerControls"/>
    <xsd:element name="UnswBus_ResourceType" ma:index="11" ma:displayName="Resource Type" ma:default="Brochure" ma:format="Dropdown" ma:internalName="UnswBus_ResourceType" ma:readOnly="false">
      <xsd:simpleType>
        <xsd:restriction base="dms:Choice">
          <xsd:enumeration value="Brochure"/>
          <xsd:enumeration value="Form"/>
          <xsd:enumeration value="Guidelines"/>
          <xsd:enumeration value="Manuals"/>
          <xsd:enumeration value="Minutes"/>
          <xsd:enumeration value="Newsletter"/>
          <xsd:enumeration value="Policy"/>
          <xsd:enumeration value="Procedure"/>
          <xsd:enumeration value="Protocol"/>
          <xsd:enumeration value="Reference"/>
          <xsd:enumeration value="Report"/>
          <xsd:enumeration value="Template"/>
        </xsd:restriction>
      </xsd:simpleType>
    </xsd:element>
    <xsd:element name="UnswBus_Description" ma:index="13" nillable="true" ma:displayName="Description" ma:internalName="UnswBus_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3DA3A576-AFE5-4DEA-A8FD-C4EE115EB2DE}">
  <ds:schemaRefs>
    <ds:schemaRef ds:uri="http://schemas.microsoft.com/office/2006/metadata/properties"/>
    <ds:schemaRef ds:uri="http://schemas.microsoft.com/office/infopath/2007/PartnerControls"/>
    <ds:schemaRef ds:uri="e2a6d7fd-cfb8-4aa2-8f9d-00d20bdc3a83"/>
    <ds:schemaRef ds:uri="78237fa5-fae7-4a08-ad29-c8feb430a382"/>
  </ds:schemaRefs>
</ds:datastoreItem>
</file>

<file path=customXml/itemProps2.xml><?xml version="1.0" encoding="utf-8"?>
<ds:datastoreItem xmlns:ds="http://schemas.openxmlformats.org/officeDocument/2006/customXml" ds:itemID="{8EB60381-1930-460B-A2CB-690C9D4474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a6d7fd-cfb8-4aa2-8f9d-00d20bdc3a83"/>
    <ds:schemaRef ds:uri="78237fa5-fae7-4a08-ad29-c8feb430a3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A0D1B9-3404-4CAC-86F4-4FD26645EC81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2552</Words>
  <Application>Microsoft Macintosh PowerPoint</Application>
  <PresentationFormat>On-screen Show (16:9)</PresentationFormat>
  <Paragraphs>357</Paragraphs>
  <Slides>61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</vt:lpstr>
      <vt:lpstr>Arial Nova Light</vt:lpstr>
      <vt:lpstr>Calibri</vt:lpstr>
      <vt:lpstr>Cambria Math</vt:lpstr>
      <vt:lpstr>Courier New</vt:lpstr>
      <vt:lpstr>Helvetica</vt:lpstr>
      <vt:lpstr>Lucida Grande</vt:lpstr>
      <vt:lpstr>Open Sans</vt:lpstr>
      <vt:lpstr>Sommet</vt:lpstr>
      <vt:lpstr>Sommet bold</vt:lpstr>
      <vt:lpstr>Wingdings</vt:lpstr>
      <vt:lpstr>CBDRH</vt:lpstr>
      <vt:lpstr>No logo</vt:lpstr>
      <vt:lpstr>PowerPoint Presentation</vt:lpstr>
      <vt:lpstr>Overview</vt:lpstr>
      <vt:lpstr>What are time series data?</vt:lpstr>
      <vt:lpstr>What are time series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time series data in R – ts objects</vt:lpstr>
      <vt:lpstr>Working with time series data in R – ts objects</vt:lpstr>
      <vt:lpstr>Visualisation</vt:lpstr>
      <vt:lpstr>What makes a good figure?</vt:lpstr>
      <vt:lpstr>What makes a bad figure?</vt:lpstr>
      <vt:lpstr>Time series decomposition</vt:lpstr>
      <vt:lpstr>What is a trend?</vt:lpstr>
      <vt:lpstr>PowerPoint Presentation</vt:lpstr>
      <vt:lpstr>PowerPoint Presentation</vt:lpstr>
      <vt:lpstr>What is seasonality?</vt:lpstr>
      <vt:lpstr>Example: Monthly sales of cold and flu products</vt:lpstr>
      <vt:lpstr>Example: Monthly sales of cold and flu products</vt:lpstr>
      <vt:lpstr>What is error/random variation? What are outliers?</vt:lpstr>
      <vt:lpstr>Example: ICU admissions for influenza/pneumonia</vt:lpstr>
      <vt:lpstr>Example: Time series decomposition</vt:lpstr>
      <vt:lpstr>Example: Time series decomposition</vt:lpstr>
      <vt:lpstr>Example: Time series decomposition</vt:lpstr>
      <vt:lpstr>A better way to visualise seasonal effects</vt:lpstr>
      <vt:lpstr>A better way to visualise seasonal effects</vt:lpstr>
      <vt:lpstr>Which of the following is: 1. Births in the US?   2. Debit card spending in Iceland?   3. Cardiovascular mortality in LA?   4. Beer production in Australia?</vt:lpstr>
      <vt:lpstr>What time/season-related factors exist for the following measures:</vt:lpstr>
      <vt:lpstr>Statistical properties of time series</vt:lpstr>
      <vt:lpstr>What is stationarity?</vt:lpstr>
      <vt:lpstr>Stationarity</vt:lpstr>
      <vt:lpstr>Which of these series appear stationary?</vt:lpstr>
      <vt:lpstr>Which of these series appear stationary?</vt:lpstr>
      <vt:lpstr>How to deal with non-stationarity</vt:lpstr>
      <vt:lpstr>How to deal with non-stationarity</vt:lpstr>
      <vt:lpstr>What is autocorrelation?</vt:lpstr>
      <vt:lpstr>What do we mean when we talk about lag??</vt:lpstr>
      <vt:lpstr>Autocorrelation function (ACF) and partial ACF plots</vt:lpstr>
      <vt:lpstr>Autocorrelation function (ACF) and partial ACF plots</vt:lpstr>
      <vt:lpstr>What is seasonality?</vt:lpstr>
      <vt:lpstr>Seasonal autocorrelation</vt:lpstr>
      <vt:lpstr>Seasonality</vt:lpstr>
      <vt:lpstr>Seasonality</vt:lpstr>
      <vt:lpstr>Time series models</vt:lpstr>
      <vt:lpstr>What is an ARIMA model?</vt:lpstr>
      <vt:lpstr>Autoregressive component</vt:lpstr>
      <vt:lpstr>Autoregressive component</vt:lpstr>
      <vt:lpstr>Integration component</vt:lpstr>
      <vt:lpstr>Moving average component</vt:lpstr>
      <vt:lpstr>Moving average component</vt:lpstr>
      <vt:lpstr>Seasonal component</vt:lpstr>
      <vt:lpstr>ARIMA notation</vt:lpstr>
      <vt:lpstr>ARIMA notation</vt:lpstr>
      <vt:lpstr>Fitting an ARIMA model</vt:lpstr>
      <vt:lpstr>auto.arima syntax</vt:lpstr>
      <vt:lpstr>Checking model fit</vt:lpstr>
      <vt:lpstr>PowerPoint Presentation</vt:lpstr>
      <vt:lpstr>What next?</vt:lpstr>
      <vt:lpstr>Final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Schaffer</dc:creator>
  <cp:lastModifiedBy>Mark Hanly</cp:lastModifiedBy>
  <cp:revision>68</cp:revision>
  <dcterms:created xsi:type="dcterms:W3CDTF">2020-10-05T06:46:44Z</dcterms:created>
  <dcterms:modified xsi:type="dcterms:W3CDTF">2022-10-26T03:47:33Z</dcterms:modified>
</cp:coreProperties>
</file>